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72" r:id="rId5"/>
    <p:sldId id="273" r:id="rId6"/>
    <p:sldId id="258" r:id="rId7"/>
    <p:sldId id="259" r:id="rId8"/>
    <p:sldId id="261" r:id="rId9"/>
    <p:sldId id="262" r:id="rId10"/>
    <p:sldId id="263" r:id="rId11"/>
    <p:sldId id="268" r:id="rId12"/>
    <p:sldId id="264" r:id="rId13"/>
    <p:sldId id="270" r:id="rId14"/>
    <p:sldId id="274" r:id="rId15"/>
    <p:sldId id="275" r:id="rId16"/>
    <p:sldId id="285" r:id="rId17"/>
    <p:sldId id="286" r:id="rId18"/>
    <p:sldId id="287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79" r:id="rId27"/>
    <p:sldId id="288" r:id="rId2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13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0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6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9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</a:t>
            </a:r>
            <a:r>
              <a:rPr lang="en-US"/>
              <a:t>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2F8B-B559-4778-822C-A002409C8FF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6ECD-59A0-4D43-BD79-228F8D08C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graphybook.weebly.com/uploads/2/7/2/5/27251849/david_a._swanson_jacob_s._siegel_the_methods_and_materials_of_demography_second_edition__2004.pdf" TargetMode="External"/><Relationship Id="rId2" Type="http://schemas.openxmlformats.org/officeDocument/2006/relationships/hyperlink" Target="https://www.mortality.org/File/GetDocument/Public/Docs/MethodsProtocolV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stor.org/stable/pdf/2060621.pdf?refreqid=excelsior%3Ada90c51056d89db94ef8d79f5eaf46fd&amp;ab_segments=&amp;origin=" TargetMode="External"/><Relationship Id="rId4" Type="http://schemas.openxmlformats.org/officeDocument/2006/relationships/hyperlink" Target="https://doi.org/10.2307/20606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99E6D2-D077-B068-1E65-95940A676AF3}"/>
              </a:ext>
            </a:extLst>
          </p:cNvPr>
          <p:cNvSpPr txBox="1"/>
          <p:nvPr/>
        </p:nvSpPr>
        <p:spPr>
          <a:xfrm>
            <a:off x="435833" y="2592279"/>
            <a:ext cx="903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Lexis diagram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system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</a:t>
            </a:r>
            <a:endParaRPr lang="en-US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C8A17-885F-DF29-38B7-64ADD3EC70BE}"/>
              </a:ext>
            </a:extLst>
          </p:cNvPr>
          <p:cNvSpPr txBox="1"/>
          <p:nvPr/>
        </p:nvSpPr>
        <p:spPr>
          <a:xfrm>
            <a:off x="435833" y="3177054"/>
            <a:ext cx="4270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16. 11. 2022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, 23. 11. 2022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Bety Ukolova –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ukolova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e@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natur.cuni.c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z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6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79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mortality rates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ABA7C-8B43-019A-370B-F113CC38951D}"/>
              </a:ext>
            </a:extLst>
          </p:cNvPr>
          <p:cNvSpPr txBox="1"/>
          <p:nvPr/>
        </p:nvSpPr>
        <p:spPr>
          <a:xfrm>
            <a:off x="280182" y="1182231"/>
            <a:ext cx="8757286" cy="7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Mortality rates </a:t>
            </a:r>
            <a:r>
              <a:rPr lang="en-GB" sz="2000" dirty="0"/>
              <a:t>can also </a:t>
            </a:r>
            <a:r>
              <a:rPr lang="en-GB" sz="2000"/>
              <a:t>be distinguished </a:t>
            </a:r>
            <a:r>
              <a:rPr lang="en-US" sz="2000"/>
              <a:t>according</a:t>
            </a:r>
            <a:r>
              <a:rPr lang="cs-CZ" sz="2000"/>
              <a:t> to </a:t>
            </a:r>
            <a:r>
              <a:rPr lang="en-GB" sz="2000"/>
              <a:t>the sets of events they belong to</a:t>
            </a:r>
            <a:r>
              <a:rPr lang="en-GB" sz="2000" dirty="0"/>
              <a:t>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2322-6D55-F95B-78CF-48E56FA3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2" t="25047" r="21206" b="26963"/>
          <a:stretch/>
        </p:blipFill>
        <p:spPr>
          <a:xfrm>
            <a:off x="3487918" y="3028939"/>
            <a:ext cx="6418082" cy="371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17D30-7C9A-F354-2807-4E811589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01" t="44962" r="23528" b="39543"/>
          <a:stretch/>
        </p:blipFill>
        <p:spPr>
          <a:xfrm>
            <a:off x="2834911" y="5424223"/>
            <a:ext cx="1117477" cy="99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9564F-9B0E-1F0B-C2C6-1FE530701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7" t="45057" r="44725" b="39049"/>
          <a:stretch/>
        </p:blipFill>
        <p:spPr>
          <a:xfrm>
            <a:off x="2578298" y="2189949"/>
            <a:ext cx="1905265" cy="1022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222F59-42CB-FC56-8D1D-271A34A2C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5" t="33778" r="34751" b="35319"/>
          <a:stretch/>
        </p:blipFill>
        <p:spPr>
          <a:xfrm>
            <a:off x="2834911" y="3322245"/>
            <a:ext cx="1065229" cy="198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94E7F9-A55C-CC78-AC92-9451803BAE35}"/>
              </a:ext>
            </a:extLst>
          </p:cNvPr>
          <p:cNvSpPr txBox="1"/>
          <p:nvPr/>
        </p:nvSpPr>
        <p:spPr>
          <a:xfrm>
            <a:off x="274480" y="3727434"/>
            <a:ext cx="2463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b="1" dirty="0"/>
              <a:t> </a:t>
            </a:r>
            <a:r>
              <a:rPr lang="en-GB" b="1"/>
              <a:t>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by vertical</a:t>
            </a:r>
            <a:endParaRPr lang="en-GB" dirty="0"/>
          </a:p>
          <a:p>
            <a:r>
              <a:rPr lang="en-GB" dirty="0"/>
              <a:t>     parallelograms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age reached</a:t>
            </a:r>
          </a:p>
          <a:p>
            <a:r>
              <a:rPr lang="en-GB" dirty="0"/>
              <a:t>     and </a:t>
            </a:r>
            <a:r>
              <a:rPr lang="en-GB"/>
              <a:t>a cohort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B4A99-310E-6A10-6D11-7F9E92FF8DFB}"/>
              </a:ext>
            </a:extLst>
          </p:cNvPr>
          <p:cNvSpPr txBox="1"/>
          <p:nvPr/>
        </p:nvSpPr>
        <p:spPr>
          <a:xfrm>
            <a:off x="274480" y="5374654"/>
            <a:ext cx="27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  <a:r>
              <a:rPr lang="en-GB" b="1" baseline="30000" dirty="0"/>
              <a:t>rd</a:t>
            </a:r>
            <a:r>
              <a:rPr lang="en-GB" b="1" dirty="0"/>
              <a:t> </a:t>
            </a:r>
            <a:r>
              <a:rPr lang="en-GB" b="1"/>
              <a:t>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</a:t>
            </a:r>
            <a:r>
              <a:rPr lang="en-GB"/>
              <a:t>age completed</a:t>
            </a:r>
            <a:endParaRPr lang="en-GB" dirty="0"/>
          </a:p>
          <a:p>
            <a:r>
              <a:rPr lang="en-GB" dirty="0"/>
              <a:t>     and a year (period)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52A09-9E74-0150-FFED-F3CE74F7BA3A}"/>
              </a:ext>
            </a:extLst>
          </p:cNvPr>
          <p:cNvSpPr txBox="1"/>
          <p:nvPr/>
        </p:nvSpPr>
        <p:spPr>
          <a:xfrm>
            <a:off x="294716" y="2080215"/>
            <a:ext cx="2583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1</a:t>
            </a:r>
            <a:r>
              <a:rPr lang="en-GB" b="1" baseline="30000"/>
              <a:t>st</a:t>
            </a:r>
            <a:r>
              <a:rPr lang="en-GB" b="1"/>
              <a:t> primary sets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by horizontal</a:t>
            </a:r>
            <a:endParaRPr lang="en-GB" dirty="0"/>
          </a:p>
          <a:p>
            <a:r>
              <a:rPr lang="en-GB" dirty="0"/>
              <a:t>      parallelograms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Rates </a:t>
            </a:r>
            <a:r>
              <a:rPr lang="en-GB" dirty="0"/>
              <a:t>by age </a:t>
            </a:r>
          </a:p>
          <a:p>
            <a:r>
              <a:rPr lang="en-GB"/>
              <a:t>      completed and cohort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F8C7B-4F78-3CB2-4332-F899657ECE42}"/>
              </a:ext>
            </a:extLst>
          </p:cNvPr>
          <p:cNvSpPr txBox="1"/>
          <p:nvPr/>
        </p:nvSpPr>
        <p:spPr>
          <a:xfrm>
            <a:off x="4811181" y="1992492"/>
            <a:ext cx="4433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To calculate the rates, we need to sum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i="1" dirty="0" err="1">
                <a:solidFill>
                  <a:schemeClr val="bg1">
                    <a:lumMod val="50000"/>
                  </a:schemeClr>
                </a:solidFill>
              </a:rPr>
              <a:t>events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i="1" dirty="0" err="1">
                <a:solidFill>
                  <a:schemeClr val="bg1">
                    <a:lumMod val="50000"/>
                  </a:schemeClr>
                </a:solidFill>
              </a:rPr>
              <a:t>located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in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right elementary sets </a:t>
            </a:r>
            <a:r>
              <a:rPr lang="cs-CZ" i="1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i="1" dirty="0" err="1">
                <a:solidFill>
                  <a:schemeClr val="bg1">
                    <a:lumMod val="50000"/>
                  </a:schemeClr>
                </a:solidFill>
              </a:rPr>
              <a:t>events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and consequently, estimate </a:t>
            </a:r>
            <a:r>
              <a:rPr lang="cs-CZ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cs-CZ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population exposure.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E5607-7F2F-6BC1-1C4A-61D8D5F5ECD7}"/>
              </a:ext>
            </a:extLst>
          </p:cNvPr>
          <p:cNvSpPr txBox="1"/>
          <p:nvPr/>
        </p:nvSpPr>
        <p:spPr>
          <a:xfrm>
            <a:off x="1910018" y="1957071"/>
            <a:ext cx="98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>
                <a:solidFill>
                  <a:srgbClr val="FF0000"/>
                </a:solidFill>
              </a:rPr>
              <a:t>t–</a:t>
            </a:r>
            <a:r>
              <a:rPr lang="cs-CZ" sz="2400" b="1" baseline="-25000" dirty="0" err="1">
                <a:solidFill>
                  <a:srgbClr val="FF0000"/>
                </a:solidFill>
              </a:rPr>
              <a:t>t+n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B4187-4A23-88B5-A513-B4E303EAD75E}"/>
              </a:ext>
            </a:extLst>
          </p:cNvPr>
          <p:cNvSpPr txBox="1"/>
          <p:nvPr/>
        </p:nvSpPr>
        <p:spPr>
          <a:xfrm>
            <a:off x="1908416" y="3576301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 err="1">
                <a:solidFill>
                  <a:srgbClr val="FF0000"/>
                </a:solidFill>
              </a:rPr>
              <a:t>t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r>
              <a:rPr lang="cs-CZ" sz="2400" b="1" baseline="-25000" dirty="0">
                <a:solidFill>
                  <a:srgbClr val="FF0000"/>
                </a:solidFill>
              </a:rPr>
              <a:t>–</a:t>
            </a:r>
            <a:r>
              <a:rPr lang="cs-CZ" sz="2400" b="1" baseline="-25000" dirty="0" err="1">
                <a:solidFill>
                  <a:srgbClr val="FF0000"/>
                </a:solidFill>
              </a:rPr>
              <a:t>x+n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C28D8-79BE-A800-E669-2C7DC4A3DC06}"/>
              </a:ext>
            </a:extLst>
          </p:cNvPr>
          <p:cNvSpPr txBox="1"/>
          <p:nvPr/>
        </p:nvSpPr>
        <p:spPr>
          <a:xfrm>
            <a:off x="1910018" y="5279848"/>
            <a:ext cx="59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baseline="-25000" dirty="0" err="1">
                <a:solidFill>
                  <a:srgbClr val="FF0000"/>
                </a:solidFill>
              </a:rPr>
              <a:t>t</a:t>
            </a:r>
            <a:r>
              <a:rPr lang="cs-CZ" sz="2400" b="1" dirty="0" err="1">
                <a:solidFill>
                  <a:srgbClr val="FF0000"/>
                </a:solidFill>
              </a:rPr>
              <a:t>m</a:t>
            </a:r>
            <a:r>
              <a:rPr lang="cs-CZ" sz="2400" b="1" baseline="-25000" dirty="0" err="1">
                <a:solidFill>
                  <a:srgbClr val="FF0000"/>
                </a:solidFill>
              </a:rPr>
              <a:t>x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2EADA-31E7-6DF5-CE05-21C20B94934F}"/>
              </a:ext>
            </a:extLst>
          </p:cNvPr>
          <p:cNvSpPr txBox="1"/>
          <p:nvPr/>
        </p:nvSpPr>
        <p:spPr>
          <a:xfrm>
            <a:off x="8267307" y="6465982"/>
            <a:ext cx="1638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[4]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8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1AAE8-C2B6-743B-3590-8F34769B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39653" r="73435" b="40793"/>
          <a:stretch/>
        </p:blipFill>
        <p:spPr>
          <a:xfrm>
            <a:off x="1682362" y="1253765"/>
            <a:ext cx="6016570" cy="4581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2C583-589B-FBD6-DD10-2FEE0800CED3}"/>
              </a:ext>
            </a:extLst>
          </p:cNvPr>
          <p:cNvSpPr txBox="1"/>
          <p:nvPr/>
        </p:nvSpPr>
        <p:spPr>
          <a:xfrm>
            <a:off x="2121032" y="576972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95A95-4E38-C7FB-5F29-65CFFF4311EA}"/>
              </a:ext>
            </a:extLst>
          </p:cNvPr>
          <p:cNvSpPr txBox="1"/>
          <p:nvPr/>
        </p:nvSpPr>
        <p:spPr>
          <a:xfrm>
            <a:off x="3508343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8B8E-E1BF-F4A2-8D79-B1B2113C9A7B}"/>
              </a:ext>
            </a:extLst>
          </p:cNvPr>
          <p:cNvSpPr txBox="1"/>
          <p:nvPr/>
        </p:nvSpPr>
        <p:spPr>
          <a:xfrm>
            <a:off x="4953000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15DD-0CD4-EDDE-684F-0384D922D4EF}"/>
              </a:ext>
            </a:extLst>
          </p:cNvPr>
          <p:cNvSpPr txBox="1"/>
          <p:nvPr/>
        </p:nvSpPr>
        <p:spPr>
          <a:xfrm>
            <a:off x="6397657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B997C-600F-D22F-01D8-8E0201C9FF93}"/>
              </a:ext>
            </a:extLst>
          </p:cNvPr>
          <p:cNvSpPr txBox="1"/>
          <p:nvPr/>
        </p:nvSpPr>
        <p:spPr>
          <a:xfrm>
            <a:off x="1143844" y="476262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719A-2792-CAAF-06E0-C460E38195BC}"/>
              </a:ext>
            </a:extLst>
          </p:cNvPr>
          <p:cNvSpPr txBox="1"/>
          <p:nvPr/>
        </p:nvSpPr>
        <p:spPr>
          <a:xfrm>
            <a:off x="1143844" y="334442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6ADC0-0FF1-E40E-2F4F-E73EF3BDB45B}"/>
              </a:ext>
            </a:extLst>
          </p:cNvPr>
          <p:cNvSpPr txBox="1"/>
          <p:nvPr/>
        </p:nvSpPr>
        <p:spPr>
          <a:xfrm>
            <a:off x="1143844" y="189531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E5DC-62CC-7C94-BB50-CCB6D35C7598}"/>
              </a:ext>
            </a:extLst>
          </p:cNvPr>
          <p:cNvSpPr txBox="1"/>
          <p:nvPr/>
        </p:nvSpPr>
        <p:spPr>
          <a:xfrm>
            <a:off x="3350286" y="30249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F6EDF-4BE1-EDDA-C4ED-B221717144A0}"/>
              </a:ext>
            </a:extLst>
          </p:cNvPr>
          <p:cNvSpPr txBox="1"/>
          <p:nvPr/>
        </p:nvSpPr>
        <p:spPr>
          <a:xfrm>
            <a:off x="3886010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120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C3527-8606-BC99-EEF6-9B5E463CD860}"/>
              </a:ext>
            </a:extLst>
          </p:cNvPr>
          <p:cNvSpPr txBox="1"/>
          <p:nvPr/>
        </p:nvSpPr>
        <p:spPr>
          <a:xfrm>
            <a:off x="4054326" y="5162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14439-B810-E2F4-4FD2-CA44B3FF1B20}"/>
              </a:ext>
            </a:extLst>
          </p:cNvPr>
          <p:cNvSpPr txBox="1"/>
          <p:nvPr/>
        </p:nvSpPr>
        <p:spPr>
          <a:xfrm>
            <a:off x="3350286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EEC10-F080-9FF0-7D03-C178FF398E2E}"/>
              </a:ext>
            </a:extLst>
          </p:cNvPr>
          <p:cNvSpPr txBox="1"/>
          <p:nvPr/>
        </p:nvSpPr>
        <p:spPr>
          <a:xfrm>
            <a:off x="4821479" y="2970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8B82F-21EA-56F5-7745-B0B1019396C7}"/>
              </a:ext>
            </a:extLst>
          </p:cNvPr>
          <p:cNvSpPr txBox="1"/>
          <p:nvPr/>
        </p:nvSpPr>
        <p:spPr>
          <a:xfrm>
            <a:off x="5369408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76566-43B7-A116-4F93-D137BE218C40}"/>
              </a:ext>
            </a:extLst>
          </p:cNvPr>
          <p:cNvSpPr txBox="1"/>
          <p:nvPr/>
        </p:nvSpPr>
        <p:spPr>
          <a:xfrm>
            <a:off x="4833684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DBC0B-3930-84F0-4193-CD8D868D24C4}"/>
              </a:ext>
            </a:extLst>
          </p:cNvPr>
          <p:cNvSpPr txBox="1"/>
          <p:nvPr/>
        </p:nvSpPr>
        <p:spPr>
          <a:xfrm>
            <a:off x="5432972" y="51425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E8CF0-6F44-021A-9624-B8A825256180}"/>
              </a:ext>
            </a:extLst>
          </p:cNvPr>
          <p:cNvSpPr txBox="1"/>
          <p:nvPr/>
        </p:nvSpPr>
        <p:spPr>
          <a:xfrm rot="16200000">
            <a:off x="5842773" y="3311689"/>
            <a:ext cx="8226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cs-CZ" dirty="0"/>
              <a:t>10 500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8C23ED-E6AA-9A14-B3F4-5533FC563CDE}"/>
              </a:ext>
            </a:extLst>
          </p:cNvPr>
          <p:cNvCxnSpPr>
            <a:cxnSpLocks/>
          </p:cNvCxnSpPr>
          <p:nvPr/>
        </p:nvCxnSpPr>
        <p:spPr>
          <a:xfrm>
            <a:off x="3195687" y="4232635"/>
            <a:ext cx="1476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C7B8AC-6218-14C9-853D-0893F0ABEAE6}"/>
              </a:ext>
            </a:extLst>
          </p:cNvPr>
          <p:cNvCxnSpPr>
            <a:cxnSpLocks/>
          </p:cNvCxnSpPr>
          <p:nvPr/>
        </p:nvCxnSpPr>
        <p:spPr>
          <a:xfrm>
            <a:off x="4671793" y="2791905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4B681-EA84-3FC3-EADA-647405DD0135}"/>
              </a:ext>
            </a:extLst>
          </p:cNvPr>
          <p:cNvSpPr txBox="1"/>
          <p:nvPr/>
        </p:nvSpPr>
        <p:spPr>
          <a:xfrm>
            <a:off x="3757249" y="416474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22BD5-5AED-1E8A-FEA3-9BAC67CA66A4}"/>
              </a:ext>
            </a:extLst>
          </p:cNvPr>
          <p:cNvSpPr txBox="1"/>
          <p:nvPr/>
        </p:nvSpPr>
        <p:spPr>
          <a:xfrm>
            <a:off x="5222563" y="24083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b.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0220F-630A-AC7C-1B93-DFA962A2788C}"/>
              </a:ext>
            </a:extLst>
          </p:cNvPr>
          <p:cNvSpPr txBox="1"/>
          <p:nvPr/>
        </p:nvSpPr>
        <p:spPr>
          <a:xfrm>
            <a:off x="4356158" y="47308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c.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D917B9-A561-4461-7A8E-137A2CD86CFF}"/>
              </a:ext>
            </a:extLst>
          </p:cNvPr>
          <p:cNvCxnSpPr>
            <a:cxnSpLocks/>
          </p:cNvCxnSpPr>
          <p:nvPr/>
        </p:nvCxnSpPr>
        <p:spPr>
          <a:xfrm rot="16200000">
            <a:off x="3963386" y="4939741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FC7F1-2630-813B-0439-444F8E802EBE}"/>
              </a:ext>
            </a:extLst>
          </p:cNvPr>
          <p:cNvCxnSpPr>
            <a:cxnSpLocks/>
          </p:cNvCxnSpPr>
          <p:nvPr/>
        </p:nvCxnSpPr>
        <p:spPr>
          <a:xfrm rot="16200000">
            <a:off x="4599331" y="4349414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2A62FF-19FF-C6A3-7B04-B1AC86F82C04}"/>
              </a:ext>
            </a:extLst>
          </p:cNvPr>
          <p:cNvCxnSpPr>
            <a:cxnSpLocks/>
          </p:cNvCxnSpPr>
          <p:nvPr/>
        </p:nvCxnSpPr>
        <p:spPr>
          <a:xfrm rot="10800000">
            <a:off x="3914390" y="3542862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686D1A-EC0E-EB5A-B4E0-F1C86DF9980D}"/>
              </a:ext>
            </a:extLst>
          </p:cNvPr>
          <p:cNvSpPr txBox="1"/>
          <p:nvPr/>
        </p:nvSpPr>
        <p:spPr>
          <a:xfrm>
            <a:off x="5345278" y="416474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6E047-E1A1-3ABA-13EA-90F147AB6C1A}"/>
              </a:ext>
            </a:extLst>
          </p:cNvPr>
          <p:cNvSpPr txBox="1"/>
          <p:nvPr/>
        </p:nvSpPr>
        <p:spPr>
          <a:xfrm>
            <a:off x="4675706" y="316741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DC291-A744-0986-F5BF-DEF42D05361E}"/>
              </a:ext>
            </a:extLst>
          </p:cNvPr>
          <p:cNvSpPr txBox="1"/>
          <p:nvPr/>
        </p:nvSpPr>
        <p:spPr>
          <a:xfrm rot="16200000">
            <a:off x="4114907" y="3358196"/>
            <a:ext cx="8226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cs-CZ" dirty="0"/>
              <a:t>10 000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25E6-D570-03DA-53A0-D1B677B78952}"/>
              </a:ext>
            </a:extLst>
          </p:cNvPr>
          <p:cNvSpPr txBox="1"/>
          <p:nvPr/>
        </p:nvSpPr>
        <p:spPr>
          <a:xfrm>
            <a:off x="687134" y="855721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Estimate </a:t>
            </a:r>
            <a:r>
              <a:rPr lang="en-GB" sz="2000" dirty="0"/>
              <a:t>a., b., c., d. and 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846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3F8D9EA-79FA-C548-4EDA-83CC2A785350}"/>
              </a:ext>
            </a:extLst>
          </p:cNvPr>
          <p:cNvSpPr/>
          <p:nvPr/>
        </p:nvSpPr>
        <p:spPr>
          <a:xfrm>
            <a:off x="367645" y="322396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6036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probabilities of death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50182-67ED-E9B8-A9BA-D81B0FDB6EC8}"/>
              </a:ext>
            </a:extLst>
          </p:cNvPr>
          <p:cNvSpPr txBox="1"/>
          <p:nvPr/>
        </p:nvSpPr>
        <p:spPr>
          <a:xfrm>
            <a:off x="280182" y="1201085"/>
            <a:ext cx="8757286" cy="186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Age </a:t>
            </a:r>
            <a:r>
              <a:rPr lang="en-GB" sz="2000"/>
              <a:t>specific probabilities of death </a:t>
            </a:r>
            <a:r>
              <a:rPr lang="en-GB" sz="2000" dirty="0"/>
              <a:t>can </a:t>
            </a:r>
            <a:r>
              <a:rPr lang="en-GB" sz="2000"/>
              <a:t>be computed either directly or indirectly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The </a:t>
            </a:r>
            <a:r>
              <a:rPr lang="en-GB" sz="2000" b="1"/>
              <a:t>indirect estimation </a:t>
            </a:r>
            <a:r>
              <a:rPr lang="en-GB" sz="2000" dirty="0"/>
              <a:t>relies </a:t>
            </a:r>
            <a:r>
              <a:rPr lang="en-GB" sz="2000"/>
              <a:t>on derivation of probabilities from mortality rates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The </a:t>
            </a:r>
            <a:r>
              <a:rPr lang="en-GB" sz="2000" b="1"/>
              <a:t>direct estimation </a:t>
            </a:r>
            <a:r>
              <a:rPr lang="en-GB" sz="2000" dirty="0"/>
              <a:t>relies </a:t>
            </a:r>
            <a:r>
              <a:rPr lang="en-GB" sz="2000"/>
              <a:t>in direct computations from data </a:t>
            </a:r>
            <a:r>
              <a:rPr lang="en-GB" sz="2000" dirty="0"/>
              <a:t>(</a:t>
            </a:r>
            <a:r>
              <a:rPr lang="en-GB" sz="2000"/>
              <a:t>dividing events by population at the </a:t>
            </a:r>
            <a:r>
              <a:rPr lang="en-GB" sz="2000" dirty="0"/>
              <a:t>beginning </a:t>
            </a:r>
            <a:r>
              <a:rPr lang="en-GB" sz="2000"/>
              <a:t>of the interval</a:t>
            </a:r>
            <a:r>
              <a:rPr lang="en-GB" sz="2000" dirty="0"/>
              <a:t>, </a:t>
            </a:r>
            <a:r>
              <a:rPr lang="en-GB" sz="2000"/>
              <a:t>in other </a:t>
            </a:r>
            <a:r>
              <a:rPr lang="en-GB" sz="2000" dirty="0"/>
              <a:t>words </a:t>
            </a:r>
            <a:r>
              <a:rPr lang="en-GB" sz="2000"/>
              <a:t>by the initial population</a:t>
            </a:r>
            <a:r>
              <a:rPr lang="en-GB" sz="2000" dirty="0"/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B9DB7-099F-935B-4A88-285D3F8A1393}"/>
              </a:ext>
            </a:extLst>
          </p:cNvPr>
          <p:cNvSpPr txBox="1"/>
          <p:nvPr/>
        </p:nvSpPr>
        <p:spPr>
          <a:xfrm>
            <a:off x="443060" y="3307466"/>
            <a:ext cx="48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q</a:t>
            </a:r>
            <a:r>
              <a:rPr lang="en-GB" sz="2800" b="1" baseline="-25000" dirty="0" err="1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en-US" sz="28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F269-6AEC-DCDD-B92E-4D850C76793C}"/>
              </a:ext>
            </a:extLst>
          </p:cNvPr>
          <p:cNvSpPr txBox="1"/>
          <p:nvPr/>
        </p:nvSpPr>
        <p:spPr>
          <a:xfrm>
            <a:off x="1598523" y="3385940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Indirect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8D787-11F4-4D96-F51B-0C1FB72C33AC}"/>
              </a:ext>
            </a:extLst>
          </p:cNvPr>
          <p:cNvSpPr txBox="1"/>
          <p:nvPr/>
        </p:nvSpPr>
        <p:spPr>
          <a:xfrm>
            <a:off x="1598523" y="4052230"/>
            <a:ext cx="15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3BFCA-EB65-9DF3-402F-2E007DE15224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930694" y="3569076"/>
            <a:ext cx="667829" cy="15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5D3A5-736C-5125-5604-4C77A4023C2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930694" y="3569076"/>
            <a:ext cx="667829" cy="6678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0ED840-B5CD-069A-8BC5-B4FB97789FB1}"/>
              </a:ext>
            </a:extLst>
          </p:cNvPr>
          <p:cNvSpPr txBox="1"/>
          <p:nvPr/>
        </p:nvSpPr>
        <p:spPr>
          <a:xfrm>
            <a:off x="4141650" y="3385940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Linear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588D94-6450-DC0B-94F0-E1E44733FD1A}"/>
              </a:ext>
            </a:extLst>
          </p:cNvPr>
          <p:cNvSpPr txBox="1"/>
          <p:nvPr/>
        </p:nvSpPr>
        <p:spPr>
          <a:xfrm>
            <a:off x="4141650" y="3755272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Exponential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8EBA8-9E4C-AFEB-48EE-5AAB49FC370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98604" y="3570606"/>
            <a:ext cx="84304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A4A75E-E4B5-08B1-9CE5-5FED12EE2BD9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298604" y="3570606"/>
            <a:ext cx="843046" cy="3693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46B627-ADB0-550A-0AAF-72F0CA0BBAED}"/>
              </a:ext>
            </a:extLst>
          </p:cNvPr>
          <p:cNvSpPr txBox="1"/>
          <p:nvPr/>
        </p:nvSpPr>
        <p:spPr>
          <a:xfrm>
            <a:off x="315003" y="4627219"/>
            <a:ext cx="947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Today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we will 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only estimate the probabilities with direct method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, however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, this does not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, that this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approach is more or </a:t>
            </a:r>
            <a:r>
              <a:rPr lang="en-GB" sz="1600" i="1">
                <a:solidFill>
                  <a:schemeClr val="bg1">
                    <a:lumMod val="50000"/>
                  </a:schemeClr>
                </a:solidFill>
              </a:rPr>
              <a:t>less important than the other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one.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99E60-C460-6715-6832-5B2F92A9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8" t="41155" r="23274" b="27379"/>
          <a:stretch/>
        </p:blipFill>
        <p:spPr>
          <a:xfrm>
            <a:off x="5039641" y="4977623"/>
            <a:ext cx="4066652" cy="1880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AD8AE-300D-669C-DEBF-000D51CA4D3A}"/>
              </a:ext>
            </a:extLst>
          </p:cNvPr>
          <p:cNvSpPr txBox="1"/>
          <p:nvPr/>
        </p:nvSpPr>
        <p:spPr>
          <a:xfrm>
            <a:off x="6317027" y="5110827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 population </a:t>
            </a:r>
            <a:r>
              <a:rPr lang="en-GB" dirty="0"/>
              <a:t>size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3751A-2EE5-244C-EAD8-E8DFFBA39D1C}"/>
              </a:ext>
            </a:extLst>
          </p:cNvPr>
          <p:cNvSpPr txBox="1"/>
          <p:nvPr/>
        </p:nvSpPr>
        <p:spPr>
          <a:xfrm>
            <a:off x="8597245" y="6465982"/>
            <a:ext cx="1308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5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BC129-2494-2594-A2D1-3656F4AF1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2" t="43207" r="79587" b="40482"/>
          <a:stretch/>
        </p:blipFill>
        <p:spPr>
          <a:xfrm>
            <a:off x="321112" y="3207852"/>
            <a:ext cx="1597829" cy="13674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D51C99-715F-D0A7-FE34-308F8E4FF5B2}"/>
              </a:ext>
            </a:extLst>
          </p:cNvPr>
          <p:cNvSpPr/>
          <p:nvPr/>
        </p:nvSpPr>
        <p:spPr>
          <a:xfrm>
            <a:off x="5701222" y="4410906"/>
            <a:ext cx="3855988" cy="1957045"/>
          </a:xfrm>
          <a:prstGeom prst="rect">
            <a:avLst/>
          </a:prstGeom>
          <a:solidFill>
            <a:srgbClr val="FFC5C5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7C4DD-AD82-F176-A4FB-4D17A2B81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348789" y="4479321"/>
            <a:ext cx="1442302" cy="131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CBE-4965-4C31-7B5D-C038AA799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5" t="47366" r="11118" b="26611"/>
          <a:stretch/>
        </p:blipFill>
        <p:spPr>
          <a:xfrm>
            <a:off x="348790" y="1462840"/>
            <a:ext cx="7918515" cy="145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09F7C-0F2E-134C-A516-D37CF8938811}"/>
              </a:ext>
            </a:extLst>
          </p:cNvPr>
          <p:cNvSpPr txBox="1"/>
          <p:nvPr/>
        </p:nvSpPr>
        <p:spPr>
          <a:xfrm>
            <a:off x="280182" y="1131604"/>
            <a:ext cx="383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Draw </a:t>
            </a:r>
            <a:r>
              <a:rPr lang="en-GB" b="1"/>
              <a:t>following data to </a:t>
            </a:r>
            <a:r>
              <a:rPr lang="en-GB" b="1" dirty="0"/>
              <a:t>Lexis diagram: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FBEF8-8353-2E2C-484E-9199D06A6350}"/>
              </a:ext>
            </a:extLst>
          </p:cNvPr>
          <p:cNvSpPr txBox="1"/>
          <p:nvPr/>
        </p:nvSpPr>
        <p:spPr>
          <a:xfrm>
            <a:off x="280182" y="2808344"/>
            <a:ext cx="597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Calculate </a:t>
            </a:r>
            <a:r>
              <a:rPr lang="en-GB" b="1" dirty="0"/>
              <a:t>age </a:t>
            </a:r>
            <a:r>
              <a:rPr lang="en-GB" b="1"/>
              <a:t>specific mortality rates a probabilities </a:t>
            </a:r>
            <a:r>
              <a:rPr lang="en-GB" b="1" dirty="0"/>
              <a:t>of dying: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D124A6-46EA-6C0F-7A8C-0F6D6490E6AD}"/>
                  </a:ext>
                </a:extLst>
              </p:cNvPr>
              <p:cNvSpPr txBox="1"/>
              <p:nvPr/>
            </p:nvSpPr>
            <p:spPr>
              <a:xfrm>
                <a:off x="5568377" y="4575307"/>
                <a:ext cx="4121677" cy="441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sPre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’+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’’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’×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’’</m:t>
                          </m:r>
                        </m:e>
                      </m:d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D124A6-46EA-6C0F-7A8C-0F6D6490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377" y="4575307"/>
                <a:ext cx="4121677" cy="441980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EA74D-52EB-0C22-E11D-AF9B8DF9DE32}"/>
                  </a:ext>
                </a:extLst>
              </p:cNvPr>
              <p:cNvSpPr txBox="1"/>
              <p:nvPr/>
            </p:nvSpPr>
            <p:spPr>
              <a:xfrm>
                <a:off x="5764802" y="5111732"/>
                <a:ext cx="3753463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cs-CZ" sz="1400" b="0" i="1" smtClean="0">
                          <a:latin typeface="Cambria Math" panose="02040503050406030204" pitchFamily="18" charset="0"/>
                        </a:rPr>
                        <m:t>’=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𝐷𝑒𝑎𝑡h𝑠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𝑢𝑝𝑝𝑒𝑟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𝑒𝑙𝑒𝑚𝑒𝑛𝑡𝑎𝑟𝑦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1.1.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EA74D-52EB-0C22-E11D-AF9B8DF9D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802" y="5111732"/>
                <a:ext cx="3753463" cy="447302"/>
              </a:xfrm>
              <a:prstGeom prst="rect">
                <a:avLst/>
              </a:prstGeom>
              <a:blipFill>
                <a:blip r:embed="rId7"/>
                <a:stretch>
                  <a:fillRect l="-1789" t="-2740" r="-813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D4719-5E63-8A1E-BC99-E6FD631E461C}"/>
                  </a:ext>
                </a:extLst>
              </p:cNvPr>
              <p:cNvSpPr txBox="1"/>
              <p:nvPr/>
            </p:nvSpPr>
            <p:spPr>
              <a:xfrm>
                <a:off x="5757810" y="5746236"/>
                <a:ext cx="3812133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cs-CZ" sz="1400" b="0" i="1" smtClean="0">
                          <a:latin typeface="Cambria Math" panose="02040503050406030204" pitchFamily="18" charset="0"/>
                        </a:rPr>
                        <m:t>’’=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𝐷𝑒𝑎𝑡h𝑠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𝑙𝑜𝑤𝑒𝑟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𝑒𝑙𝑒𝑚𝑒𝑛𝑡𝑎𝑟𝑦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D4719-5E63-8A1E-BC99-E6FD631E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10" y="5746236"/>
                <a:ext cx="3812133" cy="447302"/>
              </a:xfrm>
              <a:prstGeom prst="rect">
                <a:avLst/>
              </a:prstGeom>
              <a:blipFill>
                <a:blip r:embed="rId8"/>
                <a:stretch>
                  <a:fillRect l="-1280" t="-2740" r="-16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FC47C5-7A92-869E-F311-9761C4FEEA09}"/>
              </a:ext>
            </a:extLst>
          </p:cNvPr>
          <p:cNvSpPr txBox="1"/>
          <p:nvPr/>
        </p:nvSpPr>
        <p:spPr>
          <a:xfrm>
            <a:off x="5658016" y="3959374"/>
            <a:ext cx="389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Remember (in </a:t>
            </a:r>
            <a:r>
              <a:rPr lang="en-GB" b="1">
                <a:solidFill>
                  <a:srgbClr val="FF0000"/>
                </a:solidFill>
              </a:rPr>
              <a:t>3</a:t>
            </a:r>
            <a:r>
              <a:rPr lang="en-GB" b="1" baseline="30000">
                <a:solidFill>
                  <a:srgbClr val="FF0000"/>
                </a:solidFill>
              </a:rPr>
              <a:t>rd</a:t>
            </a:r>
            <a:r>
              <a:rPr lang="en-GB" b="1">
                <a:solidFill>
                  <a:srgbClr val="FF0000"/>
                </a:solidFill>
              </a:rPr>
              <a:t> sets of events</a:t>
            </a:r>
            <a:r>
              <a:rPr lang="en-GB" b="1" dirty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20FF938-F329-66D1-F5FB-D18CB8369C8A}"/>
              </a:ext>
            </a:extLst>
          </p:cNvPr>
          <p:cNvSpPr/>
          <p:nvPr/>
        </p:nvSpPr>
        <p:spPr>
          <a:xfrm>
            <a:off x="1721259" y="3315324"/>
            <a:ext cx="405354" cy="202676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AA0B1E-5404-3A01-AADD-FD38CB176CC6}"/>
              </a:ext>
            </a:extLst>
          </p:cNvPr>
          <p:cNvSpPr txBox="1"/>
          <p:nvPr/>
        </p:nvSpPr>
        <p:spPr>
          <a:xfrm>
            <a:off x="2259458" y="3867040"/>
            <a:ext cx="232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</a:t>
            </a:r>
            <a:r>
              <a:rPr lang="en-GB"/>
              <a:t>be directly estimated </a:t>
            </a:r>
            <a:r>
              <a:rPr lang="en-GB" dirty="0"/>
              <a:t>from Lexis diagram</a:t>
            </a:r>
            <a:endParaRPr lang="en-US" dirty="0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FC7F1682-BAF7-C496-D3DC-B2FD736E10B1}"/>
              </a:ext>
            </a:extLst>
          </p:cNvPr>
          <p:cNvSpPr/>
          <p:nvPr/>
        </p:nvSpPr>
        <p:spPr>
          <a:xfrm>
            <a:off x="1721259" y="5389428"/>
            <a:ext cx="405354" cy="4928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08D2E5-CD2A-2AD1-A6C1-126B40BD0E4E}"/>
              </a:ext>
            </a:extLst>
          </p:cNvPr>
          <p:cNvSpPr txBox="1"/>
          <p:nvPr/>
        </p:nvSpPr>
        <p:spPr>
          <a:xfrm>
            <a:off x="2154920" y="5174212"/>
            <a:ext cx="300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</a:t>
            </a:r>
            <a:r>
              <a:rPr lang="en-GB"/>
              <a:t>be directly estimated </a:t>
            </a:r>
            <a:r>
              <a:rPr lang="en-GB" dirty="0"/>
              <a:t>from Lexis diagram and a formulae </a:t>
            </a:r>
            <a:r>
              <a:rPr lang="en-GB"/>
              <a:t>has to </a:t>
            </a:r>
            <a:r>
              <a:rPr lang="en-GB" dirty="0"/>
              <a:t>be applied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7909B2-5B4C-15D2-F2E0-42AC65B77400}"/>
              </a:ext>
            </a:extLst>
          </p:cNvPr>
          <p:cNvCxnSpPr/>
          <p:nvPr/>
        </p:nvCxnSpPr>
        <p:spPr>
          <a:xfrm flipV="1">
            <a:off x="4751108" y="4947332"/>
            <a:ext cx="1366888" cy="9349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3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AF65B7-A4E5-8720-E407-4DD958D41716}"/>
              </a:ext>
            </a:extLst>
          </p:cNvPr>
          <p:cNvSpPr/>
          <p:nvPr/>
        </p:nvSpPr>
        <p:spPr>
          <a:xfrm>
            <a:off x="7893763" y="4010274"/>
            <a:ext cx="833374" cy="16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CB0E62-957B-000C-C8BE-DC666636F580}"/>
              </a:ext>
            </a:extLst>
          </p:cNvPr>
          <p:cNvSpPr/>
          <p:nvPr/>
        </p:nvSpPr>
        <p:spPr>
          <a:xfrm>
            <a:off x="7109882" y="4010274"/>
            <a:ext cx="833374" cy="16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7C4DD-AD82-F176-A4FB-4D17A2B8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51" t="43106" r="17589" b="33379"/>
          <a:stretch/>
        </p:blipFill>
        <p:spPr>
          <a:xfrm>
            <a:off x="348789" y="4479321"/>
            <a:ext cx="1442302" cy="131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CBE-4965-4C31-7B5D-C038AA799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5" t="47366" r="11118" b="26611"/>
          <a:stretch/>
        </p:blipFill>
        <p:spPr>
          <a:xfrm>
            <a:off x="348790" y="1462840"/>
            <a:ext cx="7918515" cy="145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09F7C-0F2E-134C-A516-D37CF8938811}"/>
              </a:ext>
            </a:extLst>
          </p:cNvPr>
          <p:cNvSpPr txBox="1"/>
          <p:nvPr/>
        </p:nvSpPr>
        <p:spPr>
          <a:xfrm>
            <a:off x="280182" y="1131604"/>
            <a:ext cx="383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Draw </a:t>
            </a:r>
            <a:r>
              <a:rPr lang="en-GB" b="1"/>
              <a:t>following data to </a:t>
            </a:r>
            <a:r>
              <a:rPr lang="en-GB" b="1" dirty="0"/>
              <a:t>Lexis diagram: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FBEF8-8353-2E2C-484E-9199D06A6350}"/>
              </a:ext>
            </a:extLst>
          </p:cNvPr>
          <p:cNvSpPr txBox="1"/>
          <p:nvPr/>
        </p:nvSpPr>
        <p:spPr>
          <a:xfrm>
            <a:off x="280182" y="2808344"/>
            <a:ext cx="597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Calculate </a:t>
            </a:r>
            <a:r>
              <a:rPr lang="en-GB" b="1" dirty="0"/>
              <a:t>age </a:t>
            </a:r>
            <a:r>
              <a:rPr lang="en-GB" b="1"/>
              <a:t>specific mortality rates a probabilities </a:t>
            </a:r>
            <a:r>
              <a:rPr lang="en-GB" b="1" dirty="0"/>
              <a:t>of dying: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5" y="1468571"/>
                <a:ext cx="1760931" cy="563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5A042-1FC4-FB53-F94A-BB31A68CD8B5}"/>
              </a:ext>
            </a:extLst>
          </p:cNvPr>
          <p:cNvGrpSpPr/>
          <p:nvPr/>
        </p:nvGrpSpPr>
        <p:grpSpPr>
          <a:xfrm>
            <a:off x="5789365" y="3196690"/>
            <a:ext cx="3767845" cy="3685223"/>
            <a:chOff x="1435007" y="850035"/>
            <a:chExt cx="5965973" cy="5835150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EA8C6ED-561F-C656-94D7-14096B4C98F5}"/>
                </a:ext>
              </a:extLst>
            </p:cNvPr>
            <p:cNvSpPr/>
            <p:nvPr/>
          </p:nvSpPr>
          <p:spPr>
            <a:xfrm rot="16200000">
              <a:off x="223009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2A6354CB-B40C-7AB6-E123-BDCA3DF924F8}"/>
                </a:ext>
              </a:extLst>
            </p:cNvPr>
            <p:cNvSpPr/>
            <p:nvPr/>
          </p:nvSpPr>
          <p:spPr>
            <a:xfrm rot="10800000" flipH="1">
              <a:off x="222755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7FC4CC0-B451-6848-E69A-A62DBA9B4546}"/>
                </a:ext>
              </a:extLst>
            </p:cNvPr>
            <p:cNvSpPr/>
            <p:nvPr/>
          </p:nvSpPr>
          <p:spPr>
            <a:xfrm rot="16200000">
              <a:off x="222882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6B1A1E70-5D27-ADED-1677-D14282FE91E6}"/>
                </a:ext>
              </a:extLst>
            </p:cNvPr>
            <p:cNvSpPr/>
            <p:nvPr/>
          </p:nvSpPr>
          <p:spPr>
            <a:xfrm rot="10800000" flipH="1">
              <a:off x="222628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4F73866B-C5ED-97F0-2FF2-6F709DC0F139}"/>
                </a:ext>
              </a:extLst>
            </p:cNvPr>
            <p:cNvSpPr/>
            <p:nvPr/>
          </p:nvSpPr>
          <p:spPr>
            <a:xfrm rot="16200000">
              <a:off x="223009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0B2DD2CD-C0BE-893C-C6F4-B83AC56E31B2}"/>
                </a:ext>
              </a:extLst>
            </p:cNvPr>
            <p:cNvSpPr/>
            <p:nvPr/>
          </p:nvSpPr>
          <p:spPr>
            <a:xfrm rot="10800000" flipH="1">
              <a:off x="222755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F4674B7D-0DAD-3811-03CD-4FBDFA77DE35}"/>
                </a:ext>
              </a:extLst>
            </p:cNvPr>
            <p:cNvSpPr/>
            <p:nvPr/>
          </p:nvSpPr>
          <p:spPr>
            <a:xfrm rot="16200000">
              <a:off x="3525927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0967DAAF-7A2B-4B7E-61FF-2D36C0F2E8C3}"/>
                </a:ext>
              </a:extLst>
            </p:cNvPr>
            <p:cNvSpPr/>
            <p:nvPr/>
          </p:nvSpPr>
          <p:spPr>
            <a:xfrm rot="10800000" flipH="1">
              <a:off x="3523387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E9A3AB8D-DF29-4B3E-C38A-4E878111ED19}"/>
                </a:ext>
              </a:extLst>
            </p:cNvPr>
            <p:cNvSpPr/>
            <p:nvPr/>
          </p:nvSpPr>
          <p:spPr>
            <a:xfrm rot="16200000">
              <a:off x="3524658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74852D69-E633-839A-4FB8-B92A97FC15DD}"/>
                </a:ext>
              </a:extLst>
            </p:cNvPr>
            <p:cNvSpPr/>
            <p:nvPr/>
          </p:nvSpPr>
          <p:spPr>
            <a:xfrm rot="10800000" flipH="1">
              <a:off x="3522118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7C147DF3-E6A3-2388-2568-9294DA50D1BD}"/>
                </a:ext>
              </a:extLst>
            </p:cNvPr>
            <p:cNvSpPr/>
            <p:nvPr/>
          </p:nvSpPr>
          <p:spPr>
            <a:xfrm rot="16200000">
              <a:off x="3525930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5680F201-AEE5-B905-F3BC-09A521625970}"/>
                </a:ext>
              </a:extLst>
            </p:cNvPr>
            <p:cNvSpPr/>
            <p:nvPr/>
          </p:nvSpPr>
          <p:spPr>
            <a:xfrm rot="10800000" flipH="1">
              <a:off x="3523390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EC20AB79-B3B1-4048-7392-B226013272EF}"/>
                </a:ext>
              </a:extLst>
            </p:cNvPr>
            <p:cNvSpPr/>
            <p:nvPr/>
          </p:nvSpPr>
          <p:spPr>
            <a:xfrm rot="16200000">
              <a:off x="4815663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80E14224-C4BF-3AA7-88BA-4F090D8C0106}"/>
                </a:ext>
              </a:extLst>
            </p:cNvPr>
            <p:cNvSpPr/>
            <p:nvPr/>
          </p:nvSpPr>
          <p:spPr>
            <a:xfrm rot="10800000" flipH="1">
              <a:off x="4813123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34B0CA24-6523-8F3E-FACA-7A6038935485}"/>
                </a:ext>
              </a:extLst>
            </p:cNvPr>
            <p:cNvSpPr/>
            <p:nvPr/>
          </p:nvSpPr>
          <p:spPr>
            <a:xfrm rot="16200000">
              <a:off x="4814394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C59A920D-6D32-AA5F-1564-6FEC4F986717}"/>
                </a:ext>
              </a:extLst>
            </p:cNvPr>
            <p:cNvSpPr/>
            <p:nvPr/>
          </p:nvSpPr>
          <p:spPr>
            <a:xfrm rot="10800000" flipH="1">
              <a:off x="4811854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D389839-ACA0-6FE0-28AC-2F83DADC6033}"/>
                </a:ext>
              </a:extLst>
            </p:cNvPr>
            <p:cNvSpPr/>
            <p:nvPr/>
          </p:nvSpPr>
          <p:spPr>
            <a:xfrm rot="16200000">
              <a:off x="4815666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444630AD-CD62-46D8-8974-3ECB092EE7BD}"/>
                </a:ext>
              </a:extLst>
            </p:cNvPr>
            <p:cNvSpPr/>
            <p:nvPr/>
          </p:nvSpPr>
          <p:spPr>
            <a:xfrm rot="10800000" flipH="1">
              <a:off x="4813126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05B6382B-3965-6107-CEFE-BC1A3177AC9A}"/>
                </a:ext>
              </a:extLst>
            </p:cNvPr>
            <p:cNvSpPr/>
            <p:nvPr/>
          </p:nvSpPr>
          <p:spPr>
            <a:xfrm rot="16200000">
              <a:off x="611149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CBF2C93-E91B-8D48-36F9-A906FE42F041}"/>
                </a:ext>
              </a:extLst>
            </p:cNvPr>
            <p:cNvSpPr/>
            <p:nvPr/>
          </p:nvSpPr>
          <p:spPr>
            <a:xfrm rot="10800000" flipH="1">
              <a:off x="6108955" y="2139518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A46919B0-80E8-A816-53FE-86AFB3119431}"/>
                </a:ext>
              </a:extLst>
            </p:cNvPr>
            <p:cNvSpPr/>
            <p:nvPr/>
          </p:nvSpPr>
          <p:spPr>
            <a:xfrm rot="16200000">
              <a:off x="611022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9183ACD2-7237-B39B-E740-DBBE7F587E75}"/>
                </a:ext>
              </a:extLst>
            </p:cNvPr>
            <p:cNvSpPr/>
            <p:nvPr/>
          </p:nvSpPr>
          <p:spPr>
            <a:xfrm rot="10800000" flipH="1">
              <a:off x="6107686" y="3429000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1D821E2F-A768-3535-A2EA-12F5B73533EB}"/>
                </a:ext>
              </a:extLst>
            </p:cNvPr>
            <p:cNvSpPr/>
            <p:nvPr/>
          </p:nvSpPr>
          <p:spPr>
            <a:xfrm rot="16200000">
              <a:off x="611149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D1B8D88B-95A4-C388-3DCE-93E40C6DB1D2}"/>
                </a:ext>
              </a:extLst>
            </p:cNvPr>
            <p:cNvSpPr/>
            <p:nvPr/>
          </p:nvSpPr>
          <p:spPr>
            <a:xfrm rot="10800000" flipH="1">
              <a:off x="6108958" y="4718482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1D0E26F9-43F0-DB12-819D-81B6AF3D0689}"/>
                </a:ext>
              </a:extLst>
            </p:cNvPr>
            <p:cNvSpPr/>
            <p:nvPr/>
          </p:nvSpPr>
          <p:spPr>
            <a:xfrm rot="16200000">
              <a:off x="223007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0F80D4E2-2FA7-4236-ADC3-129FE96BC1E3}"/>
                </a:ext>
              </a:extLst>
            </p:cNvPr>
            <p:cNvSpPr/>
            <p:nvPr/>
          </p:nvSpPr>
          <p:spPr>
            <a:xfrm rot="10800000" flipH="1">
              <a:off x="222753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F7AB74AC-172F-6C92-2AF1-D3F3473C8945}"/>
                </a:ext>
              </a:extLst>
            </p:cNvPr>
            <p:cNvSpPr/>
            <p:nvPr/>
          </p:nvSpPr>
          <p:spPr>
            <a:xfrm rot="16200000">
              <a:off x="3525902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699EBC59-C2E2-F040-0A72-D5DB15B06AD2}"/>
                </a:ext>
              </a:extLst>
            </p:cNvPr>
            <p:cNvSpPr/>
            <p:nvPr/>
          </p:nvSpPr>
          <p:spPr>
            <a:xfrm rot="10800000" flipH="1">
              <a:off x="3523362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1F170BD6-D795-70AC-5192-9705135B478B}"/>
                </a:ext>
              </a:extLst>
            </p:cNvPr>
            <p:cNvSpPr/>
            <p:nvPr/>
          </p:nvSpPr>
          <p:spPr>
            <a:xfrm rot="16200000">
              <a:off x="4815638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46035FF8-77DA-513D-86FF-B572F64C9EAA}"/>
                </a:ext>
              </a:extLst>
            </p:cNvPr>
            <p:cNvSpPr/>
            <p:nvPr/>
          </p:nvSpPr>
          <p:spPr>
            <a:xfrm rot="10800000" flipH="1">
              <a:off x="4813098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5973C083-7C79-277C-DC02-88EE79AA0F3A}"/>
                </a:ext>
              </a:extLst>
            </p:cNvPr>
            <p:cNvSpPr/>
            <p:nvPr/>
          </p:nvSpPr>
          <p:spPr>
            <a:xfrm rot="16200000">
              <a:off x="611147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520A343E-B4DF-08C2-43ED-07258C066866}"/>
                </a:ext>
              </a:extLst>
            </p:cNvPr>
            <p:cNvSpPr/>
            <p:nvPr/>
          </p:nvSpPr>
          <p:spPr>
            <a:xfrm rot="10800000" flipH="1">
              <a:off x="6108930" y="850035"/>
              <a:ext cx="1289482" cy="1289482"/>
            </a:xfrm>
            <a:prstGeom prst="rt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D532A9-2ECC-8522-876D-F0811F834C8E}"/>
                </a:ext>
              </a:extLst>
            </p:cNvPr>
            <p:cNvSpPr txBox="1"/>
            <p:nvPr/>
          </p:nvSpPr>
          <p:spPr>
            <a:xfrm>
              <a:off x="3741425" y="6100388"/>
              <a:ext cx="1033548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1996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F9F766-C091-4768-B3BF-D1A79F185169}"/>
                </a:ext>
              </a:extLst>
            </p:cNvPr>
            <p:cNvSpPr txBox="1"/>
            <p:nvPr/>
          </p:nvSpPr>
          <p:spPr>
            <a:xfrm>
              <a:off x="5064939" y="6100388"/>
              <a:ext cx="1033548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1997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2C1D27-0CA9-1D86-94A8-DD2252E33ED5}"/>
                </a:ext>
              </a:extLst>
            </p:cNvPr>
            <p:cNvSpPr txBox="1"/>
            <p:nvPr/>
          </p:nvSpPr>
          <p:spPr>
            <a:xfrm>
              <a:off x="1435007" y="5196902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49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2C859E-0E98-633F-8397-A1BA06BC7870}"/>
                </a:ext>
              </a:extLst>
            </p:cNvPr>
            <p:cNvSpPr txBox="1"/>
            <p:nvPr/>
          </p:nvSpPr>
          <p:spPr>
            <a:xfrm>
              <a:off x="1435007" y="3883019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</a:t>
              </a:r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B2C015-B5BE-410F-1712-6A7E714C23D4}"/>
                </a:ext>
              </a:extLst>
            </p:cNvPr>
            <p:cNvSpPr txBox="1"/>
            <p:nvPr/>
          </p:nvSpPr>
          <p:spPr>
            <a:xfrm>
              <a:off x="1435007" y="2556263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51</a:t>
              </a:r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CE4E9F-4F71-C22F-A74D-C527FC63DD54}"/>
                </a:ext>
              </a:extLst>
            </p:cNvPr>
            <p:cNvSpPr txBox="1"/>
            <p:nvPr/>
          </p:nvSpPr>
          <p:spPr>
            <a:xfrm>
              <a:off x="1435007" y="1244147"/>
              <a:ext cx="662972" cy="58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52</a:t>
              </a:r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EE7E853-2A27-418D-28C6-F976FF171F23}"/>
              </a:ext>
            </a:extLst>
          </p:cNvPr>
          <p:cNvSpPr txBox="1"/>
          <p:nvPr/>
        </p:nvSpPr>
        <p:spPr>
          <a:xfrm rot="18889421">
            <a:off x="8671392" y="3005518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c 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45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A1D7F2-FC64-B77E-0935-ED2CCCD128C7}"/>
              </a:ext>
            </a:extLst>
          </p:cNvPr>
          <p:cNvSpPr txBox="1"/>
          <p:nvPr/>
        </p:nvSpPr>
        <p:spPr>
          <a:xfrm rot="18889421">
            <a:off x="7850434" y="3034341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44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41EAAB-4C1E-3471-B210-A2C4C266CE6C}"/>
              </a:ext>
            </a:extLst>
          </p:cNvPr>
          <p:cNvSpPr txBox="1"/>
          <p:nvPr/>
        </p:nvSpPr>
        <p:spPr>
          <a:xfrm rot="18889421">
            <a:off x="8939348" y="3577587"/>
            <a:ext cx="898003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46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DB5E35-D4CA-1B1E-60CB-2721450DFF22}"/>
              </a:ext>
            </a:extLst>
          </p:cNvPr>
          <p:cNvSpPr txBox="1"/>
          <p:nvPr/>
        </p:nvSpPr>
        <p:spPr>
          <a:xfrm>
            <a:off x="7367069" y="5241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351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227DAB-5B4C-8E28-6361-E7E7D733A791}"/>
              </a:ext>
            </a:extLst>
          </p:cNvPr>
          <p:cNvSpPr txBox="1"/>
          <p:nvPr/>
        </p:nvSpPr>
        <p:spPr>
          <a:xfrm>
            <a:off x="7117243" y="48538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285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7D0D60-0904-15F9-B3E6-BB102BBEBE9C}"/>
              </a:ext>
            </a:extLst>
          </p:cNvPr>
          <p:cNvSpPr txBox="1"/>
          <p:nvPr/>
        </p:nvSpPr>
        <p:spPr>
          <a:xfrm>
            <a:off x="7363016" y="445532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307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E9B939-1D2F-3A75-58A4-6E4EDC317080}"/>
              </a:ext>
            </a:extLst>
          </p:cNvPr>
          <p:cNvSpPr txBox="1"/>
          <p:nvPr/>
        </p:nvSpPr>
        <p:spPr>
          <a:xfrm>
            <a:off x="7095154" y="4037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342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E6A289-2A38-FF16-23AC-94EE1AAA7327}"/>
              </a:ext>
            </a:extLst>
          </p:cNvPr>
          <p:cNvCxnSpPr>
            <a:stCxn id="45" idx="0"/>
            <a:endCxn id="29" idx="2"/>
          </p:cNvCxnSpPr>
          <p:nvPr/>
        </p:nvCxnSpPr>
        <p:spPr>
          <a:xfrm>
            <a:off x="7108278" y="4011070"/>
            <a:ext cx="18" cy="1628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8A1DDF-4257-E780-228C-41BD47A6C4FB}"/>
              </a:ext>
            </a:extLst>
          </p:cNvPr>
          <p:cNvCxnSpPr/>
          <p:nvPr/>
        </p:nvCxnSpPr>
        <p:spPr>
          <a:xfrm>
            <a:off x="7921727" y="4010274"/>
            <a:ext cx="18" cy="1628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548DACB-FC5E-82A1-9971-91F4B77A6D87}"/>
              </a:ext>
            </a:extLst>
          </p:cNvPr>
          <p:cNvSpPr txBox="1"/>
          <p:nvPr/>
        </p:nvSpPr>
        <p:spPr>
          <a:xfrm rot="16200000">
            <a:off x="6536526" y="5063320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67 125</a:t>
            </a:r>
            <a:endParaRPr 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7A67FC-E728-0648-28D3-0794DCA2F443}"/>
              </a:ext>
            </a:extLst>
          </p:cNvPr>
          <p:cNvSpPr txBox="1"/>
          <p:nvPr/>
        </p:nvSpPr>
        <p:spPr>
          <a:xfrm rot="16200000">
            <a:off x="7743688" y="5063319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82 567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3E4F7-A655-6D7A-D169-E671500613EE}"/>
              </a:ext>
            </a:extLst>
          </p:cNvPr>
          <p:cNvSpPr txBox="1"/>
          <p:nvPr/>
        </p:nvSpPr>
        <p:spPr>
          <a:xfrm rot="16200000">
            <a:off x="6534310" y="4252358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70 224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93D513-BCA7-EAB4-B92B-1AEF8C77C0DB}"/>
              </a:ext>
            </a:extLst>
          </p:cNvPr>
          <p:cNvSpPr txBox="1"/>
          <p:nvPr/>
        </p:nvSpPr>
        <p:spPr>
          <a:xfrm rot="16200000">
            <a:off x="7740479" y="4244022"/>
            <a:ext cx="752129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66 609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1E9BF0-471D-706D-6E01-E6F86353D91E}"/>
              </a:ext>
            </a:extLst>
          </p:cNvPr>
          <p:cNvSpPr txBox="1"/>
          <p:nvPr/>
        </p:nvSpPr>
        <p:spPr>
          <a:xfrm>
            <a:off x="5892645" y="549467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50’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036F1C-6933-F084-2D83-92F58C2133FE}"/>
              </a:ext>
            </a:extLst>
          </p:cNvPr>
          <p:cNvSpPr txBox="1"/>
          <p:nvPr/>
        </p:nvSpPr>
        <p:spPr>
          <a:xfrm>
            <a:off x="5885028" y="467803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51’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DB7673-37E8-F7A2-B253-3963722F46CD}"/>
              </a:ext>
            </a:extLst>
          </p:cNvPr>
          <p:cNvSpPr txBox="1"/>
          <p:nvPr/>
        </p:nvSpPr>
        <p:spPr>
          <a:xfrm>
            <a:off x="5914389" y="385983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52’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DD79F-9339-0CD0-6A61-B7EDCC6A8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92" t="43207" r="79587" b="40482"/>
          <a:stretch/>
        </p:blipFill>
        <p:spPr>
          <a:xfrm>
            <a:off x="321112" y="3207852"/>
            <a:ext cx="1597829" cy="136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BA31D-F617-98B2-BD27-87A552A8D8AB}"/>
              </a:ext>
            </a:extLst>
          </p:cNvPr>
          <p:cNvSpPr txBox="1"/>
          <p:nvPr/>
        </p:nvSpPr>
        <p:spPr>
          <a:xfrm>
            <a:off x="8244859" y="52841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360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76523-7506-31A2-2E72-0CCAA6305DB0}"/>
              </a:ext>
            </a:extLst>
          </p:cNvPr>
          <p:cNvSpPr txBox="1"/>
          <p:nvPr/>
        </p:nvSpPr>
        <p:spPr>
          <a:xfrm>
            <a:off x="8132044" y="47609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349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301C-BFC2-3546-0E12-EFF6FF358105}"/>
              </a:ext>
            </a:extLst>
          </p:cNvPr>
          <p:cNvSpPr txBox="1"/>
          <p:nvPr/>
        </p:nvSpPr>
        <p:spPr>
          <a:xfrm>
            <a:off x="8235812" y="4434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374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1AC4C-5401-DB3B-D53E-63A989FA7A9A}"/>
              </a:ext>
            </a:extLst>
          </p:cNvPr>
          <p:cNvSpPr txBox="1"/>
          <p:nvPr/>
        </p:nvSpPr>
        <p:spPr>
          <a:xfrm>
            <a:off x="8132044" y="39459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319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55965-1863-D0AB-8EE4-9B8F9775FB2C}"/>
              </a:ext>
            </a:extLst>
          </p:cNvPr>
          <p:cNvSpPr txBox="1"/>
          <p:nvPr/>
        </p:nvSpPr>
        <p:spPr>
          <a:xfrm rot="18889421">
            <a:off x="9003451" y="4346117"/>
            <a:ext cx="87075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c 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19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cs-CZ" sz="20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1933399" y="1116790"/>
            <a:ext cx="5278107" cy="5637610"/>
            <a:chOff x="2536714" y="1437302"/>
            <a:chExt cx="3849517" cy="41117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AF65B7-A4E5-8720-E407-4DD958D41716}"/>
                </a:ext>
              </a:extLst>
            </p:cNvPr>
            <p:cNvSpPr/>
            <p:nvPr/>
          </p:nvSpPr>
          <p:spPr>
            <a:xfrm>
              <a:off x="4641112" y="2677379"/>
              <a:ext cx="858497" cy="1628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BCB0E62-957B-000C-C8BE-DC666636F580}"/>
                </a:ext>
              </a:extLst>
            </p:cNvPr>
            <p:cNvSpPr/>
            <p:nvPr/>
          </p:nvSpPr>
          <p:spPr>
            <a:xfrm>
              <a:off x="3857231" y="2677379"/>
              <a:ext cx="833374" cy="1628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185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5162311" y="3719589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3996915" y="4955639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3969951" y="3801840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1656095" y="6480270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37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43944" y="3897042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6364885" y="3926213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185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65DDC1-9FBB-F03F-4002-26D36145374A}"/>
              </a:ext>
            </a:extLst>
          </p:cNvPr>
          <p:cNvSpPr/>
          <p:nvPr/>
        </p:nvSpPr>
        <p:spPr>
          <a:xfrm>
            <a:off x="345453" y="1578570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BE9FB-449D-8F46-54A5-A393D2722D11}"/>
              </a:ext>
            </a:extLst>
          </p:cNvPr>
          <p:cNvSpPr/>
          <p:nvPr/>
        </p:nvSpPr>
        <p:spPr>
          <a:xfrm>
            <a:off x="322449" y="2975906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0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34909" y="2792791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5251512" y="3897041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7556" y="3416845"/>
                <a:ext cx="1289483" cy="1289481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38797C-02C4-B360-6A1E-78531CB5D927}"/>
              </a:ext>
            </a:extLst>
          </p:cNvPr>
          <p:cNvSpPr/>
          <p:nvPr/>
        </p:nvSpPr>
        <p:spPr>
          <a:xfrm>
            <a:off x="268940" y="1959799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700B2-CFDC-7ABD-E101-277004C7331F}"/>
              </a:ext>
            </a:extLst>
          </p:cNvPr>
          <p:cNvSpPr/>
          <p:nvPr/>
        </p:nvSpPr>
        <p:spPr>
          <a:xfrm>
            <a:off x="290268" y="3370617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4AB72F4-A8ED-1EC5-2C77-5D867299D129}"/>
              </a:ext>
            </a:extLst>
          </p:cNvPr>
          <p:cNvSpPr/>
          <p:nvPr/>
        </p:nvSpPr>
        <p:spPr>
          <a:xfrm rot="10800000" flipV="1">
            <a:off x="5234909" y="2792791"/>
            <a:ext cx="1116604" cy="1116603"/>
          </a:xfrm>
          <a:prstGeom prst="rtTriangle">
            <a:avLst/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4791B45-8B39-F43B-FF4A-7035573E9862}"/>
              </a:ext>
            </a:extLst>
          </p:cNvPr>
          <p:cNvSpPr/>
          <p:nvPr/>
        </p:nvSpPr>
        <p:spPr>
          <a:xfrm rot="10800000" flipH="1">
            <a:off x="5232489" y="2812799"/>
            <a:ext cx="1116604" cy="1116603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34CCE-2D86-E86E-1FD2-243406767BFD}"/>
              </a:ext>
            </a:extLst>
          </p:cNvPr>
          <p:cNvSpPr txBox="1"/>
          <p:nvPr/>
        </p:nvSpPr>
        <p:spPr>
          <a:xfrm>
            <a:off x="280182" y="436907"/>
            <a:ext cx="914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calculation of 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/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20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20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CB0A822-CC7D-86C9-D8EB-1BAE9C2E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69" y="6219267"/>
                <a:ext cx="1760931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E93D-0998-F868-A049-6BC94B1950ED}"/>
              </a:ext>
            </a:extLst>
          </p:cNvPr>
          <p:cNvGrpSpPr/>
          <p:nvPr/>
        </p:nvGrpSpPr>
        <p:grpSpPr>
          <a:xfrm>
            <a:off x="3432261" y="1088881"/>
            <a:ext cx="5278107" cy="5637610"/>
            <a:chOff x="2536714" y="1437302"/>
            <a:chExt cx="3849517" cy="4111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A042-1FC4-FB53-F94A-BB31A68CD8B5}"/>
                </a:ext>
              </a:extLst>
            </p:cNvPr>
            <p:cNvGrpSpPr/>
            <p:nvPr/>
          </p:nvGrpSpPr>
          <p:grpSpPr>
            <a:xfrm>
              <a:off x="2536714" y="1863795"/>
              <a:ext cx="3767845" cy="3685223"/>
              <a:chOff x="1435007" y="850035"/>
              <a:chExt cx="5965973" cy="5835150"/>
            </a:xfrm>
          </p:grpSpPr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4EA8C6ED-561F-C656-94D7-14096B4C98F5}"/>
                  </a:ext>
                </a:extLst>
              </p:cNvPr>
              <p:cNvSpPr/>
              <p:nvPr/>
            </p:nvSpPr>
            <p:spPr>
              <a:xfrm rot="16200000">
                <a:off x="22300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2A6354CB-B40C-7AB6-E123-BDCA3DF924F8}"/>
                  </a:ext>
                </a:extLst>
              </p:cNvPr>
              <p:cNvSpPr/>
              <p:nvPr/>
            </p:nvSpPr>
            <p:spPr>
              <a:xfrm rot="10800000" flipH="1">
                <a:off x="22275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7FC4CC0-B451-6848-E69A-A62DBA9B4546}"/>
                  </a:ext>
                </a:extLst>
              </p:cNvPr>
              <p:cNvSpPr/>
              <p:nvPr/>
            </p:nvSpPr>
            <p:spPr>
              <a:xfrm rot="16200000">
                <a:off x="22288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A1E70-5D27-ADED-1677-D14282FE91E6}"/>
                  </a:ext>
                </a:extLst>
              </p:cNvPr>
              <p:cNvSpPr/>
              <p:nvPr/>
            </p:nvSpPr>
            <p:spPr>
              <a:xfrm rot="10800000" flipH="1">
                <a:off x="22262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F73866B-C5ED-97F0-2FF2-6F709DC0F139}"/>
                  </a:ext>
                </a:extLst>
              </p:cNvPr>
              <p:cNvSpPr/>
              <p:nvPr/>
            </p:nvSpPr>
            <p:spPr>
              <a:xfrm rot="16200000">
                <a:off x="22300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B2DD2CD-C0BE-893C-C6F4-B83AC56E31B2}"/>
                  </a:ext>
                </a:extLst>
              </p:cNvPr>
              <p:cNvSpPr/>
              <p:nvPr/>
            </p:nvSpPr>
            <p:spPr>
              <a:xfrm rot="10800000" flipH="1">
                <a:off x="22275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F4674B7D-0DAD-3811-03CD-4FBDFA77DE35}"/>
                  </a:ext>
                </a:extLst>
              </p:cNvPr>
              <p:cNvSpPr/>
              <p:nvPr/>
            </p:nvSpPr>
            <p:spPr>
              <a:xfrm rot="16200000">
                <a:off x="352592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0967DAAF-7A2B-4B7E-61FF-2D36C0F2E8C3}"/>
                  </a:ext>
                </a:extLst>
              </p:cNvPr>
              <p:cNvSpPr/>
              <p:nvPr/>
            </p:nvSpPr>
            <p:spPr>
              <a:xfrm rot="10800000" flipH="1">
                <a:off x="3523387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A3AB8D-DF29-4B3E-C38A-4E878111ED19}"/>
                  </a:ext>
                </a:extLst>
              </p:cNvPr>
              <p:cNvSpPr/>
              <p:nvPr/>
            </p:nvSpPr>
            <p:spPr>
              <a:xfrm rot="16200000">
                <a:off x="352465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852D69-E633-839A-4FB8-B92A97FC15DD}"/>
                  </a:ext>
                </a:extLst>
              </p:cNvPr>
              <p:cNvSpPr/>
              <p:nvPr/>
            </p:nvSpPr>
            <p:spPr>
              <a:xfrm rot="10800000" flipH="1">
                <a:off x="3522118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7C147DF3-E6A3-2388-2568-9294DA50D1BD}"/>
                  </a:ext>
                </a:extLst>
              </p:cNvPr>
              <p:cNvSpPr/>
              <p:nvPr/>
            </p:nvSpPr>
            <p:spPr>
              <a:xfrm rot="16200000">
                <a:off x="352593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5680F201-AEE5-B905-F3BC-09A521625970}"/>
                  </a:ext>
                </a:extLst>
              </p:cNvPr>
              <p:cNvSpPr/>
              <p:nvPr/>
            </p:nvSpPr>
            <p:spPr>
              <a:xfrm rot="10800000" flipH="1">
                <a:off x="3523390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ight Triangle 29">
                <a:extLst>
                  <a:ext uri="{FF2B5EF4-FFF2-40B4-BE49-F238E27FC236}">
                    <a16:creationId xmlns:a16="http://schemas.microsoft.com/office/drawing/2014/main" id="{EC20AB79-B3B1-4048-7392-B226013272EF}"/>
                  </a:ext>
                </a:extLst>
              </p:cNvPr>
              <p:cNvSpPr/>
              <p:nvPr/>
            </p:nvSpPr>
            <p:spPr>
              <a:xfrm rot="16200000">
                <a:off x="481566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80E14224-C4BF-3AA7-88BA-4F090D8C0106}"/>
                  </a:ext>
                </a:extLst>
              </p:cNvPr>
              <p:cNvSpPr/>
              <p:nvPr/>
            </p:nvSpPr>
            <p:spPr>
              <a:xfrm rot="10800000" flipH="1">
                <a:off x="4813123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34B0CA24-6523-8F3E-FACA-7A6038935485}"/>
                  </a:ext>
                </a:extLst>
              </p:cNvPr>
              <p:cNvSpPr/>
              <p:nvPr/>
            </p:nvSpPr>
            <p:spPr>
              <a:xfrm rot="16200000">
                <a:off x="4814394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59A920D-6D32-AA5F-1564-6FEC4F986717}"/>
                  </a:ext>
                </a:extLst>
              </p:cNvPr>
              <p:cNvSpPr/>
              <p:nvPr/>
            </p:nvSpPr>
            <p:spPr>
              <a:xfrm rot="10800000" flipH="1">
                <a:off x="4817556" y="3416845"/>
                <a:ext cx="1289483" cy="1289481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D389839-ACA0-6FE0-28AC-2F83DADC6033}"/>
                  </a:ext>
                </a:extLst>
              </p:cNvPr>
              <p:cNvSpPr/>
              <p:nvPr/>
            </p:nvSpPr>
            <p:spPr>
              <a:xfrm rot="16200000">
                <a:off x="481566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444630AD-CD62-46D8-8974-3ECB092EE7BD}"/>
                  </a:ext>
                </a:extLst>
              </p:cNvPr>
              <p:cNvSpPr/>
              <p:nvPr/>
            </p:nvSpPr>
            <p:spPr>
              <a:xfrm rot="10800000" flipH="1">
                <a:off x="4813126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05B6382B-3965-6107-CEFE-BC1A3177AC9A}"/>
                  </a:ext>
                </a:extLst>
              </p:cNvPr>
              <p:cNvSpPr/>
              <p:nvPr/>
            </p:nvSpPr>
            <p:spPr>
              <a:xfrm rot="16200000">
                <a:off x="611149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DCBF2C93-E91B-8D48-36F9-A906FE42F041}"/>
                  </a:ext>
                </a:extLst>
              </p:cNvPr>
              <p:cNvSpPr/>
              <p:nvPr/>
            </p:nvSpPr>
            <p:spPr>
              <a:xfrm rot="10800000" flipH="1">
                <a:off x="6108955" y="2139518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A46919B0-80E8-A816-53FE-86AFB3119431}"/>
                  </a:ext>
                </a:extLst>
              </p:cNvPr>
              <p:cNvSpPr/>
              <p:nvPr/>
            </p:nvSpPr>
            <p:spPr>
              <a:xfrm rot="16200000">
                <a:off x="611022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9183ACD2-7237-B39B-E740-DBBE7F587E75}"/>
                  </a:ext>
                </a:extLst>
              </p:cNvPr>
              <p:cNvSpPr/>
              <p:nvPr/>
            </p:nvSpPr>
            <p:spPr>
              <a:xfrm rot="10800000" flipH="1">
                <a:off x="6107686" y="3429000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1D821E2F-A768-3535-A2EA-12F5B73533EB}"/>
                  </a:ext>
                </a:extLst>
              </p:cNvPr>
              <p:cNvSpPr/>
              <p:nvPr/>
            </p:nvSpPr>
            <p:spPr>
              <a:xfrm rot="16200000">
                <a:off x="611149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D1B8D88B-95A4-C388-3DCE-93E40C6DB1D2}"/>
                  </a:ext>
                </a:extLst>
              </p:cNvPr>
              <p:cNvSpPr/>
              <p:nvPr/>
            </p:nvSpPr>
            <p:spPr>
              <a:xfrm rot="10800000" flipH="1">
                <a:off x="6108958" y="4718482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1D0E26F9-43F0-DB12-819D-81B6AF3D0689}"/>
                  </a:ext>
                </a:extLst>
              </p:cNvPr>
              <p:cNvSpPr/>
              <p:nvPr/>
            </p:nvSpPr>
            <p:spPr>
              <a:xfrm rot="16200000">
                <a:off x="22300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0F80D4E2-2FA7-4236-ADC3-129FE96BC1E3}"/>
                  </a:ext>
                </a:extLst>
              </p:cNvPr>
              <p:cNvSpPr/>
              <p:nvPr/>
            </p:nvSpPr>
            <p:spPr>
              <a:xfrm rot="10800000" flipH="1">
                <a:off x="22275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F7AB74AC-172F-6C92-2AF1-D3F3473C8945}"/>
                  </a:ext>
                </a:extLst>
              </p:cNvPr>
              <p:cNvSpPr/>
              <p:nvPr/>
            </p:nvSpPr>
            <p:spPr>
              <a:xfrm rot="16200000">
                <a:off x="352590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699EBC59-C2E2-F040-0A72-D5DB15B06AD2}"/>
                  </a:ext>
                </a:extLst>
              </p:cNvPr>
              <p:cNvSpPr/>
              <p:nvPr/>
            </p:nvSpPr>
            <p:spPr>
              <a:xfrm rot="10800000" flipH="1">
                <a:off x="3523362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1F170BD6-D795-70AC-5192-9705135B478B}"/>
                  </a:ext>
                </a:extLst>
              </p:cNvPr>
              <p:cNvSpPr/>
              <p:nvPr/>
            </p:nvSpPr>
            <p:spPr>
              <a:xfrm rot="16200000">
                <a:off x="481563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6035FF8-77DA-513D-86FF-B572F64C9EAA}"/>
                  </a:ext>
                </a:extLst>
              </p:cNvPr>
              <p:cNvSpPr/>
              <p:nvPr/>
            </p:nvSpPr>
            <p:spPr>
              <a:xfrm rot="10800000" flipH="1">
                <a:off x="4813098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5973C083-7C79-277C-DC02-88EE79AA0F3A}"/>
                  </a:ext>
                </a:extLst>
              </p:cNvPr>
              <p:cNvSpPr/>
              <p:nvPr/>
            </p:nvSpPr>
            <p:spPr>
              <a:xfrm rot="16200000">
                <a:off x="611147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20A343E-B4DF-08C2-43ED-07258C066866}"/>
                  </a:ext>
                </a:extLst>
              </p:cNvPr>
              <p:cNvSpPr/>
              <p:nvPr/>
            </p:nvSpPr>
            <p:spPr>
              <a:xfrm rot="10800000" flipH="1">
                <a:off x="6108930" y="850035"/>
                <a:ext cx="1289482" cy="1289482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D532A9-2ECC-8522-876D-F0811F834C8E}"/>
                  </a:ext>
                </a:extLst>
              </p:cNvPr>
              <p:cNvSpPr txBox="1"/>
              <p:nvPr/>
            </p:nvSpPr>
            <p:spPr>
              <a:xfrm>
                <a:off x="3741425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1996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F9F766-C091-4768-B3BF-D1A79F185169}"/>
                  </a:ext>
                </a:extLst>
              </p:cNvPr>
              <p:cNvSpPr txBox="1"/>
              <p:nvPr/>
            </p:nvSpPr>
            <p:spPr>
              <a:xfrm>
                <a:off x="5064939" y="6100388"/>
                <a:ext cx="1033548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1997</a:t>
                </a:r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2C1D27-0CA9-1D86-94A8-DD2252E33ED5}"/>
                  </a:ext>
                </a:extLst>
              </p:cNvPr>
              <p:cNvSpPr txBox="1"/>
              <p:nvPr/>
            </p:nvSpPr>
            <p:spPr>
              <a:xfrm>
                <a:off x="1435007" y="5196902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49</a:t>
                </a:r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2C859E-0E98-633F-8397-A1BA06BC7870}"/>
                  </a:ext>
                </a:extLst>
              </p:cNvPr>
              <p:cNvSpPr txBox="1"/>
              <p:nvPr/>
            </p:nvSpPr>
            <p:spPr>
              <a:xfrm>
                <a:off x="1435007" y="3883019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</a:t>
                </a:r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2C015-B5BE-410F-1712-6A7E714C23D4}"/>
                  </a:ext>
                </a:extLst>
              </p:cNvPr>
              <p:cNvSpPr txBox="1"/>
              <p:nvPr/>
            </p:nvSpPr>
            <p:spPr>
              <a:xfrm>
                <a:off x="1435007" y="2556263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51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E4E9F-4F71-C22F-A74D-C527FC63DD54}"/>
                  </a:ext>
                </a:extLst>
              </p:cNvPr>
              <p:cNvSpPr txBox="1"/>
              <p:nvPr/>
            </p:nvSpPr>
            <p:spPr>
              <a:xfrm>
                <a:off x="1435007" y="1244147"/>
                <a:ext cx="662972" cy="58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52</a:t>
                </a:r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E7E853-2A27-418D-28C6-F976FF171F23}"/>
                </a:ext>
              </a:extLst>
            </p:cNvPr>
            <p:cNvSpPr txBox="1"/>
            <p:nvPr/>
          </p:nvSpPr>
          <p:spPr>
            <a:xfrm rot="18889421">
              <a:off x="5418741" y="1672623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c 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45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A1D7F2-FC64-B77E-0935-ED2CCCD128C7}"/>
                </a:ext>
              </a:extLst>
            </p:cNvPr>
            <p:cNvSpPr txBox="1"/>
            <p:nvPr/>
          </p:nvSpPr>
          <p:spPr>
            <a:xfrm rot="18889421">
              <a:off x="4597783" y="1701446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44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1EAAB-4C1E-3471-B210-A2C4C266CE6C}"/>
                </a:ext>
              </a:extLst>
            </p:cNvPr>
            <p:cNvSpPr txBox="1"/>
            <p:nvPr/>
          </p:nvSpPr>
          <p:spPr>
            <a:xfrm rot="18889421">
              <a:off x="5686697" y="2244692"/>
              <a:ext cx="898003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46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DB5E35-D4CA-1B1E-60CB-2721450DFF22}"/>
                </a:ext>
              </a:extLst>
            </p:cNvPr>
            <p:cNvSpPr txBox="1"/>
            <p:nvPr/>
          </p:nvSpPr>
          <p:spPr>
            <a:xfrm>
              <a:off x="4114418" y="390841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351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227DAB-5B4C-8E28-6361-E7E7D733A791}"/>
                </a:ext>
              </a:extLst>
            </p:cNvPr>
            <p:cNvSpPr txBox="1"/>
            <p:nvPr/>
          </p:nvSpPr>
          <p:spPr>
            <a:xfrm>
              <a:off x="3941287" y="3536119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285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7D0D60-0904-15F9-B3E6-BB102BBEBE9C}"/>
                </a:ext>
              </a:extLst>
            </p:cNvPr>
            <p:cNvSpPr txBox="1"/>
            <p:nvPr/>
          </p:nvSpPr>
          <p:spPr>
            <a:xfrm>
              <a:off x="4110365" y="3122427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307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E9B939-1D2F-3A75-58A4-6E4EDC317080}"/>
                </a:ext>
              </a:extLst>
            </p:cNvPr>
            <p:cNvSpPr txBox="1"/>
            <p:nvPr/>
          </p:nvSpPr>
          <p:spPr>
            <a:xfrm>
              <a:off x="3911715" y="2805236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342</a:t>
              </a:r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E6A289-2A38-FF16-23AC-94EE1AAA7327}"/>
                </a:ext>
              </a:extLst>
            </p:cNvPr>
            <p:cNvCxnSpPr>
              <a:stCxn id="45" idx="0"/>
              <a:endCxn id="29" idx="2"/>
            </p:cNvCxnSpPr>
            <p:nvPr/>
          </p:nvCxnSpPr>
          <p:spPr>
            <a:xfrm>
              <a:off x="3855627" y="2678175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8A1DDF-4257-E780-228C-41BD47A6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669076" y="2677379"/>
              <a:ext cx="18" cy="16287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48DACB-FC5E-82A1-9971-91F4B77A6D87}"/>
                </a:ext>
              </a:extLst>
            </p:cNvPr>
            <p:cNvSpPr txBox="1"/>
            <p:nvPr/>
          </p:nvSpPr>
          <p:spPr>
            <a:xfrm rot="16200000">
              <a:off x="3498209" y="3833937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67 125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7A67FC-E728-0648-28D3-0794DCA2F443}"/>
                </a:ext>
              </a:extLst>
            </p:cNvPr>
            <p:cNvSpPr txBox="1"/>
            <p:nvPr/>
          </p:nvSpPr>
          <p:spPr>
            <a:xfrm rot="16200000">
              <a:off x="4545788" y="3769102"/>
              <a:ext cx="478422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82 567</a:t>
              </a:r>
              <a:endParaRPr lang="en-US" sz="1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3E4F7-A655-6D7A-D169-E671500613EE}"/>
                </a:ext>
              </a:extLst>
            </p:cNvPr>
            <p:cNvSpPr txBox="1"/>
            <p:nvPr/>
          </p:nvSpPr>
          <p:spPr>
            <a:xfrm rot="16200000">
              <a:off x="3500211" y="3013483"/>
              <a:ext cx="470036" cy="1833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70 224</a:t>
              </a:r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93D513-BCA7-EAB4-B92B-1AEF8C77C0DB}"/>
                </a:ext>
              </a:extLst>
            </p:cNvPr>
            <p:cNvSpPr txBox="1"/>
            <p:nvPr/>
          </p:nvSpPr>
          <p:spPr>
            <a:xfrm rot="16200000">
              <a:off x="4541609" y="2977718"/>
              <a:ext cx="452243" cy="179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66 609</a:t>
              </a:r>
              <a:endParaRPr 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1E9BF0-471D-706D-6E01-E6F86353D91E}"/>
                </a:ext>
              </a:extLst>
            </p:cNvPr>
            <p:cNvSpPr txBox="1"/>
            <p:nvPr/>
          </p:nvSpPr>
          <p:spPr>
            <a:xfrm>
              <a:off x="2639994" y="416177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50’</a:t>
              </a:r>
              <a:endParaRPr 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36F1C-6933-F084-2D83-92F58C2133FE}"/>
                </a:ext>
              </a:extLst>
            </p:cNvPr>
            <p:cNvSpPr txBox="1"/>
            <p:nvPr/>
          </p:nvSpPr>
          <p:spPr>
            <a:xfrm>
              <a:off x="2632377" y="3345136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51’</a:t>
              </a:r>
              <a:endParaRPr 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DB7673-37E8-F7A2-B253-3963722F46CD}"/>
                </a:ext>
              </a:extLst>
            </p:cNvPr>
            <p:cNvSpPr txBox="1"/>
            <p:nvPr/>
          </p:nvSpPr>
          <p:spPr>
            <a:xfrm>
              <a:off x="2661738" y="2526935"/>
              <a:ext cx="44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52’</a:t>
              </a:r>
              <a:endParaRPr 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31D-F617-98B2-BD27-87A552A8D8AB}"/>
                </a:ext>
              </a:extLst>
            </p:cNvPr>
            <p:cNvSpPr txBox="1"/>
            <p:nvPr/>
          </p:nvSpPr>
          <p:spPr>
            <a:xfrm>
              <a:off x="5026963" y="395172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360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76523-7506-31A2-2E72-0CCAA6305DB0}"/>
                </a:ext>
              </a:extLst>
            </p:cNvPr>
            <p:cNvSpPr txBox="1"/>
            <p:nvPr/>
          </p:nvSpPr>
          <p:spPr>
            <a:xfrm>
              <a:off x="4849058" y="3515151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349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6301C-BFC2-3546-0E12-EFF6FF358105}"/>
                </a:ext>
              </a:extLst>
            </p:cNvPr>
            <p:cNvSpPr txBox="1"/>
            <p:nvPr/>
          </p:nvSpPr>
          <p:spPr>
            <a:xfrm>
              <a:off x="5046307" y="3126070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374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31AC4C-5401-DB3B-D53E-63A989FA7A9A}"/>
                </a:ext>
              </a:extLst>
            </p:cNvPr>
            <p:cNvSpPr txBox="1"/>
            <p:nvPr/>
          </p:nvSpPr>
          <p:spPr>
            <a:xfrm>
              <a:off x="4842163" y="2717195"/>
              <a:ext cx="53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319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55965-1863-D0AB-8EE4-9B8F9775FB2C}"/>
                </a:ext>
              </a:extLst>
            </p:cNvPr>
            <p:cNvSpPr txBox="1"/>
            <p:nvPr/>
          </p:nvSpPr>
          <p:spPr>
            <a:xfrm rot="18889421">
              <a:off x="5750800" y="3013222"/>
              <a:ext cx="870751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c 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19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cs-CZ" sz="2000" dirty="0">
                  <a:solidFill>
                    <a:schemeClr val="accent2">
                      <a:lumMod val="75000"/>
                    </a:schemeClr>
                  </a:solidFill>
                </a:rPr>
                <a:t>7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D32BFF-8650-A8B6-7B89-2B89E24DCC8D}"/>
              </a:ext>
            </a:extLst>
          </p:cNvPr>
          <p:cNvSpPr txBox="1"/>
          <p:nvPr/>
        </p:nvSpPr>
        <p:spPr>
          <a:xfrm>
            <a:off x="6661173" y="369168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82 218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0B0254-00E0-C677-3962-E502B19C2CA9}"/>
              </a:ext>
            </a:extLst>
          </p:cNvPr>
          <p:cNvSpPr txBox="1"/>
          <p:nvPr/>
        </p:nvSpPr>
        <p:spPr>
          <a:xfrm>
            <a:off x="5495777" y="4927730"/>
            <a:ext cx="617661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82 918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6B5B42-4F3F-9FB1-E2E1-22869412D844}"/>
              </a:ext>
            </a:extLst>
          </p:cNvPr>
          <p:cNvSpPr txBox="1"/>
          <p:nvPr/>
        </p:nvSpPr>
        <p:spPr>
          <a:xfrm>
            <a:off x="5468813" y="3773931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66 840*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0518A4-F341-F82C-A5E7-5B6DCA341746}"/>
              </a:ext>
            </a:extLst>
          </p:cNvPr>
          <p:cNvSpPr txBox="1"/>
          <p:nvPr/>
        </p:nvSpPr>
        <p:spPr>
          <a:xfrm>
            <a:off x="4119991" y="6453429"/>
            <a:ext cx="713095" cy="246221"/>
          </a:xfrm>
          <a:prstGeom prst="rect">
            <a:avLst/>
          </a:prstGeom>
          <a:solidFill>
            <a:srgbClr val="FFC5C5"/>
          </a:solidFill>
          <a:ln>
            <a:solidFill>
              <a:srgbClr val="FFC5C5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cs-CZ" sz="1600" dirty="0">
                <a:solidFill>
                  <a:srgbClr val="FF0000"/>
                </a:solidFill>
              </a:rPr>
              <a:t>66 916*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D99B-6E0A-8283-0E74-E1FA7DC1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51" t="43106" r="17589" b="33379"/>
          <a:stretch/>
        </p:blipFill>
        <p:spPr>
          <a:xfrm>
            <a:off x="280182" y="2880709"/>
            <a:ext cx="1442302" cy="131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BDC-145D-6F53-D568-374C1088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43207" r="79587" b="40482"/>
          <a:stretch/>
        </p:blipFill>
        <p:spPr>
          <a:xfrm>
            <a:off x="280182" y="1469001"/>
            <a:ext cx="1597829" cy="13674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E2325B-3F91-F718-65DF-F8BF76A91B4C}"/>
              </a:ext>
            </a:extLst>
          </p:cNvPr>
          <p:cNvSpPr/>
          <p:nvPr/>
        </p:nvSpPr>
        <p:spPr>
          <a:xfrm>
            <a:off x="212027" y="2379286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8BB3D-BD22-9E7C-C318-076B7F6C5F33}"/>
              </a:ext>
            </a:extLst>
          </p:cNvPr>
          <p:cNvSpPr/>
          <p:nvPr/>
        </p:nvSpPr>
        <p:spPr>
          <a:xfrm>
            <a:off x="175688" y="3802975"/>
            <a:ext cx="1357767" cy="3858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3C07A-90FC-6D12-6A12-57637069033C}"/>
              </a:ext>
            </a:extLst>
          </p:cNvPr>
          <p:cNvSpPr txBox="1"/>
          <p:nvPr/>
        </p:nvSpPr>
        <p:spPr>
          <a:xfrm>
            <a:off x="280182" y="436907"/>
            <a:ext cx="5682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FF69C-AA4B-DA1D-CF2C-10053CFDF145}"/>
              </a:ext>
            </a:extLst>
          </p:cNvPr>
          <p:cNvSpPr txBox="1"/>
          <p:nvPr/>
        </p:nvSpPr>
        <p:spPr>
          <a:xfrm>
            <a:off x="280183" y="1234912"/>
            <a:ext cx="92385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Rates are not dependant upon the length of intervals</a:t>
            </a:r>
            <a:r>
              <a:rPr lang="en-GB" sz="2400" dirty="0"/>
              <a:t>, </a:t>
            </a:r>
            <a:r>
              <a:rPr lang="en-GB" sz="2400"/>
              <a:t>whereas probabilities </a:t>
            </a:r>
            <a:r>
              <a:rPr lang="en-GB" sz="2400" dirty="0"/>
              <a:t>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</a:t>
            </a:r>
            <a:r>
              <a:rPr lang="en-GB" sz="2400"/>
              <a:t>assume that those</a:t>
            </a:r>
            <a:r>
              <a:rPr lang="en-GB" sz="2400" dirty="0"/>
              <a:t>, who </a:t>
            </a:r>
            <a:r>
              <a:rPr lang="en-GB" sz="2400"/>
              <a:t>undergo competing events</a:t>
            </a:r>
            <a:r>
              <a:rPr lang="en-GB" sz="2400" dirty="0"/>
              <a:t>, have </a:t>
            </a:r>
            <a:r>
              <a:rPr lang="en-GB" sz="2400"/>
              <a:t>same mortality as those</a:t>
            </a:r>
            <a:r>
              <a:rPr lang="en-GB" sz="2400" dirty="0"/>
              <a:t>, who </a:t>
            </a:r>
            <a:r>
              <a:rPr lang="en-GB" sz="2400"/>
              <a:t>do not undergo competing events </a:t>
            </a:r>
            <a:r>
              <a:rPr lang="en-GB" sz="2400" dirty="0"/>
              <a:t>(f. e</a:t>
            </a:r>
            <a:r>
              <a:rPr lang="en-GB" sz="2400"/>
              <a:t>. migration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assume </a:t>
            </a:r>
            <a:r>
              <a:rPr lang="en-GB" sz="2400"/>
              <a:t>uniform distribution of deaths over the time </a:t>
            </a:r>
            <a:r>
              <a:rPr lang="en-GB" sz="2400" dirty="0"/>
              <a:t>and age.</a:t>
            </a:r>
          </a:p>
          <a:p>
            <a:endParaRPr lang="en-GB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1B2AE6-C83C-A832-B16C-754AF7C02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36033"/>
              </p:ext>
            </p:extLst>
          </p:nvPr>
        </p:nvGraphicFramePr>
        <p:xfrm>
          <a:off x="1625546" y="2253006"/>
          <a:ext cx="6654907" cy="170861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31147">
                  <a:extLst>
                    <a:ext uri="{9D8B030D-6E8A-4147-A177-3AD203B41FA5}">
                      <a16:colId xmlns:a16="http://schemas.microsoft.com/office/drawing/2014/main" val="1624813121"/>
                    </a:ext>
                  </a:extLst>
                </a:gridCol>
                <a:gridCol w="1225407">
                  <a:extLst>
                    <a:ext uri="{9D8B030D-6E8A-4147-A177-3AD203B41FA5}">
                      <a16:colId xmlns:a16="http://schemas.microsoft.com/office/drawing/2014/main" val="3026932812"/>
                    </a:ext>
                  </a:extLst>
                </a:gridCol>
                <a:gridCol w="1102867">
                  <a:extLst>
                    <a:ext uri="{9D8B030D-6E8A-4147-A177-3AD203B41FA5}">
                      <a16:colId xmlns:a16="http://schemas.microsoft.com/office/drawing/2014/main" val="1343670376"/>
                    </a:ext>
                  </a:extLst>
                </a:gridCol>
                <a:gridCol w="1131147">
                  <a:extLst>
                    <a:ext uri="{9D8B030D-6E8A-4147-A177-3AD203B41FA5}">
                      <a16:colId xmlns:a16="http://schemas.microsoft.com/office/drawing/2014/main" val="765904234"/>
                    </a:ext>
                  </a:extLst>
                </a:gridCol>
                <a:gridCol w="1046309">
                  <a:extLst>
                    <a:ext uri="{9D8B030D-6E8A-4147-A177-3AD203B41FA5}">
                      <a16:colId xmlns:a16="http://schemas.microsoft.com/office/drawing/2014/main" val="4060588227"/>
                    </a:ext>
                  </a:extLst>
                </a:gridCol>
                <a:gridCol w="1018030">
                  <a:extLst>
                    <a:ext uri="{9D8B030D-6E8A-4147-A177-3AD203B41FA5}">
                      <a16:colId xmlns:a16="http://schemas.microsoft.com/office/drawing/2014/main" val="1294609015"/>
                    </a:ext>
                  </a:extLst>
                </a:gridCol>
              </a:tblGrid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27760"/>
                  </a:ext>
                </a:extLst>
              </a:tr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50–54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27479"/>
                  </a:ext>
                </a:extLst>
              </a:tr>
              <a:tr h="3417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r>
                        <a:rPr lang="en-US" sz="1800" u="none" strike="noStrike" baseline="-25000" dirty="0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q</a:t>
                      </a:r>
                      <a:r>
                        <a:rPr lang="en-US" sz="1800" u="none" strike="noStrike" baseline="-25000" dirty="0" err="1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r>
                        <a:rPr lang="en-US" sz="1800" u="none" strike="noStrike" baseline="-25000" dirty="0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q</a:t>
                      </a:r>
                      <a:r>
                        <a:rPr lang="en-US" sz="1800" u="none" strike="noStrike" baseline="-25000" dirty="0" err="1">
                          <a:effectLst/>
                        </a:rPr>
                        <a:t>x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8870479"/>
                  </a:ext>
                </a:extLst>
              </a:tr>
              <a:tr h="3417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Period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0,002140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0,002140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0,002484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0,012360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2875129"/>
                  </a:ext>
                </a:extLst>
              </a:tr>
              <a:tr h="3417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2015–2019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0,002032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0,002030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0,002390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0,011880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72537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2B7861-5CED-07FC-D370-47502A4B7882}"/>
              </a:ext>
            </a:extLst>
          </p:cNvPr>
          <p:cNvSpPr txBox="1"/>
          <p:nvPr/>
        </p:nvSpPr>
        <p:spPr>
          <a:xfrm>
            <a:off x="8637828" y="6442973"/>
            <a:ext cx="126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Source: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[5]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9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96ABC-05F7-9DCC-987D-1D51EB1C71B8}"/>
              </a:ext>
            </a:extLst>
          </p:cNvPr>
          <p:cNvSpPr txBox="1"/>
          <p:nvPr/>
        </p:nvSpPr>
        <p:spPr>
          <a:xfrm>
            <a:off x="280182" y="436907"/>
            <a:ext cx="4069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Lexis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diagram: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F233D-1309-4896-C4BD-9D227AAA2A65}"/>
              </a:ext>
            </a:extLst>
          </p:cNvPr>
          <p:cNvSpPr txBox="1"/>
          <p:nvPr/>
        </p:nvSpPr>
        <p:spPr>
          <a:xfrm>
            <a:off x="280182" y="1021682"/>
            <a:ext cx="8462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a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,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b</a:t>
            </a:r>
            <a:r>
              <a:rPr lang="cs-CZ" sz="2400"/>
              <a:t>. Deaths at </a:t>
            </a:r>
            <a:r>
              <a:rPr lang="cs-CZ" sz="2400" dirty="0" err="1"/>
              <a:t>reached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c</a:t>
            </a:r>
            <a:r>
              <a:rPr lang="cs-CZ" sz="2400"/>
              <a:t>. Death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in 1991.</a:t>
            </a:r>
          </a:p>
          <a:p>
            <a:r>
              <a:rPr lang="cs-CZ" sz="2400" dirty="0"/>
              <a:t>d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11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dirty="0" err="1"/>
              <a:t>during</a:t>
            </a:r>
            <a:r>
              <a:rPr lang="cs-CZ" sz="2400" dirty="0"/>
              <a:t> 2002–2003</a:t>
            </a:r>
          </a:p>
          <a:p>
            <a:r>
              <a:rPr lang="cs-CZ" sz="2400" dirty="0"/>
              <a:t>e</a:t>
            </a:r>
            <a:r>
              <a:rPr lang="cs-CZ" sz="2400"/>
              <a:t>. Deaths at </a:t>
            </a:r>
            <a:r>
              <a:rPr lang="cs-CZ" sz="2400" dirty="0" err="1"/>
              <a:t>reached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11 </a:t>
            </a:r>
            <a:r>
              <a:rPr lang="cs-CZ" sz="2400" dirty="0" err="1"/>
              <a:t>years</a:t>
            </a:r>
            <a:r>
              <a:rPr lang="cs-CZ" sz="2400" dirty="0"/>
              <a:t> </a:t>
            </a:r>
            <a:r>
              <a:rPr lang="cs-CZ" sz="2400" dirty="0" err="1"/>
              <a:t>during</a:t>
            </a:r>
            <a:r>
              <a:rPr lang="cs-CZ" sz="2400" dirty="0"/>
              <a:t> 2002 and 2003</a:t>
            </a:r>
          </a:p>
          <a:p>
            <a:r>
              <a:rPr lang="cs-CZ" sz="2400" dirty="0"/>
              <a:t>f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2 </a:t>
            </a:r>
            <a:r>
              <a:rPr lang="cs-CZ" sz="2400" dirty="0" err="1"/>
              <a:t>years</a:t>
            </a:r>
            <a:r>
              <a:rPr lang="cs-CZ" sz="2400" dirty="0"/>
              <a:t> in 1991 </a:t>
            </a:r>
            <a:r>
              <a:rPr lang="cs-CZ" sz="2400" err="1"/>
              <a:t>from</a:t>
            </a:r>
            <a:r>
              <a:rPr lang="cs-CZ" sz="2400"/>
              <a:t> birth cohort </a:t>
            </a:r>
            <a:r>
              <a:rPr lang="cs-CZ" sz="2400" dirty="0"/>
              <a:t>1989</a:t>
            </a:r>
          </a:p>
          <a:p>
            <a:r>
              <a:rPr lang="cs-CZ" sz="2400" dirty="0"/>
              <a:t>g</a:t>
            </a:r>
            <a:r>
              <a:rPr lang="cs-CZ" sz="2400"/>
              <a:t>. Deaths at completed </a:t>
            </a:r>
            <a:r>
              <a:rPr lang="cs-CZ" sz="2400" dirty="0" err="1"/>
              <a:t>age</a:t>
            </a:r>
            <a:r>
              <a:rPr lang="cs-CZ" sz="2400" dirty="0"/>
              <a:t> 11 and 12 </a:t>
            </a:r>
            <a:r>
              <a:rPr lang="cs-CZ" sz="2400" dirty="0" err="1"/>
              <a:t>years</a:t>
            </a:r>
            <a:r>
              <a:rPr lang="cs-CZ" sz="2400" dirty="0"/>
              <a:t> in 2002–2003</a:t>
            </a:r>
          </a:p>
          <a:p>
            <a:r>
              <a:rPr lang="cs-CZ" sz="2400" dirty="0"/>
              <a:t>h. </a:t>
            </a:r>
            <a:r>
              <a:rPr lang="cs-CZ" sz="2400" dirty="0" err="1"/>
              <a:t>Persons</a:t>
            </a:r>
            <a:r>
              <a:rPr lang="cs-CZ" sz="2400" dirty="0"/>
              <a:t> </a:t>
            </a:r>
            <a:r>
              <a:rPr lang="cs-CZ" sz="2400" err="1"/>
              <a:t>living</a:t>
            </a:r>
            <a:r>
              <a:rPr lang="cs-CZ" sz="2400"/>
              <a:t> at exact </a:t>
            </a:r>
            <a:r>
              <a:rPr lang="cs-CZ" sz="2400" dirty="0" err="1"/>
              <a:t>age</a:t>
            </a:r>
            <a:r>
              <a:rPr lang="cs-CZ" sz="2400" dirty="0"/>
              <a:t> 36 in </a:t>
            </a:r>
            <a:r>
              <a:rPr lang="cs-CZ" sz="2400" dirty="0" err="1"/>
              <a:t>years</a:t>
            </a:r>
            <a:r>
              <a:rPr lang="cs-CZ" sz="2400" dirty="0"/>
              <a:t> 2002–2003</a:t>
            </a:r>
          </a:p>
          <a:p>
            <a:r>
              <a:rPr lang="cs-CZ" sz="2400" dirty="0"/>
              <a:t>i. </a:t>
            </a:r>
            <a:r>
              <a:rPr lang="cs-CZ" sz="2400" dirty="0" err="1"/>
              <a:t>Persons</a:t>
            </a:r>
            <a:r>
              <a:rPr lang="cs-CZ" sz="2400" dirty="0"/>
              <a:t> </a:t>
            </a:r>
            <a:r>
              <a:rPr lang="cs-CZ" sz="2400" err="1"/>
              <a:t>living</a:t>
            </a:r>
            <a:r>
              <a:rPr lang="cs-CZ" sz="2400"/>
              <a:t> at completed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/>
              <a:t>15–17 at </a:t>
            </a:r>
            <a:r>
              <a:rPr lang="cs-CZ" sz="2400" dirty="0"/>
              <a:t>1. 7. 1998.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550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3F41C1-C326-836D-5153-5773A405C58D}"/>
              </a:ext>
            </a:extLst>
          </p:cNvPr>
          <p:cNvSpPr txBox="1"/>
          <p:nvPr/>
        </p:nvSpPr>
        <p:spPr>
          <a:xfrm>
            <a:off x="280182" y="436907"/>
            <a:ext cx="5682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remarks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86DA0-11C0-3E59-6ABA-0894F19CB81F}"/>
              </a:ext>
            </a:extLst>
          </p:cNvPr>
          <p:cNvSpPr txBox="1"/>
          <p:nvPr/>
        </p:nvSpPr>
        <p:spPr>
          <a:xfrm>
            <a:off x="280183" y="1234912"/>
            <a:ext cx="9238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assume </a:t>
            </a:r>
            <a:r>
              <a:rPr lang="en-GB" sz="2400"/>
              <a:t>uniform distribution of deaths over the time </a:t>
            </a:r>
            <a:r>
              <a:rPr lang="en-GB" sz="2400" dirty="0"/>
              <a:t>and age.</a:t>
            </a:r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31AB0-1EE0-2F70-3442-390DDA501640}"/>
                  </a:ext>
                </a:extLst>
              </p:cNvPr>
              <p:cNvSpPr txBox="1"/>
              <p:nvPr/>
            </p:nvSpPr>
            <p:spPr>
              <a:xfrm>
                <a:off x="716437" y="2140639"/>
                <a:ext cx="2602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E31AB0-1EE0-2F70-3442-390DDA50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7" y="2140639"/>
                <a:ext cx="2602058" cy="276999"/>
              </a:xfrm>
              <a:prstGeom prst="rect">
                <a:avLst/>
              </a:prstGeom>
              <a:blipFill>
                <a:blip r:embed="rId2"/>
                <a:stretch>
                  <a:fillRect l="-4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1C7FA-35FD-234B-ABC5-A9C3BC22037B}"/>
                  </a:ext>
                </a:extLst>
              </p:cNvPr>
              <p:cNvSpPr txBox="1"/>
              <p:nvPr/>
            </p:nvSpPr>
            <p:spPr>
              <a:xfrm>
                <a:off x="638665" y="2492368"/>
                <a:ext cx="8271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0,5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=0,5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+0,5</m:t>
                      </m:r>
                      <m:sSub>
                        <m:sSubPr>
                          <m:ctrlP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1C7FA-35FD-234B-ABC5-A9C3BC220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" y="2492368"/>
                <a:ext cx="82718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EBDC7-9908-61E8-53A6-D283209ED207}"/>
                  </a:ext>
                </a:extLst>
              </p:cNvPr>
              <p:cNvSpPr txBox="1"/>
              <p:nvPr/>
            </p:nvSpPr>
            <p:spPr>
              <a:xfrm>
                <a:off x="2681563" y="3061984"/>
                <a:ext cx="3603230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sSub>
                            <m:sSubPr>
                              <m:ctrlP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EBDC7-9908-61E8-53A6-D283209ED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563" y="3061984"/>
                <a:ext cx="3603230" cy="565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D414FA-7155-69B9-0559-ABABCA0B29AA}"/>
              </a:ext>
            </a:extLst>
          </p:cNvPr>
          <p:cNvSpPr txBox="1"/>
          <p:nvPr/>
        </p:nvSpPr>
        <p:spPr>
          <a:xfrm>
            <a:off x="280182" y="4792092"/>
            <a:ext cx="9238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In </a:t>
            </a:r>
            <a:r>
              <a:rPr lang="cs-CZ" sz="2400" dirty="0" err="1"/>
              <a:t>certain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 dirty="0" err="1"/>
              <a:t>groups</a:t>
            </a:r>
            <a:r>
              <a:rPr lang="cs-CZ" sz="2400" dirty="0"/>
              <a:t>,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assumption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uniform</a:t>
            </a:r>
            <a:r>
              <a:rPr lang="cs-CZ" sz="2400" dirty="0"/>
              <a:t> </a:t>
            </a:r>
            <a:r>
              <a:rPr lang="cs-CZ" sz="2400" dirty="0" err="1"/>
              <a:t>distribution</a:t>
            </a:r>
            <a:r>
              <a:rPr lang="cs-CZ" sz="2400" dirty="0"/>
              <a:t> od </a:t>
            </a:r>
            <a:r>
              <a:rPr lang="cs-CZ" sz="2400" dirty="0" err="1"/>
              <a:t>deaths</a:t>
            </a:r>
            <a:r>
              <a:rPr lang="cs-CZ" sz="2400" dirty="0"/>
              <a:t> </a:t>
            </a:r>
            <a:r>
              <a:rPr lang="cs-CZ" sz="2400" dirty="0" err="1"/>
              <a:t>over</a:t>
            </a:r>
            <a:r>
              <a:rPr lang="cs-CZ" sz="2400" dirty="0"/>
              <a:t> </a:t>
            </a:r>
            <a:r>
              <a:rPr lang="cs-CZ" sz="2400" dirty="0" err="1"/>
              <a:t>an</a:t>
            </a:r>
            <a:r>
              <a:rPr lang="cs-CZ" sz="2400" dirty="0"/>
              <a:t> </a:t>
            </a:r>
            <a:r>
              <a:rPr lang="cs-CZ" sz="2400" dirty="0" err="1"/>
              <a:t>age</a:t>
            </a:r>
            <a:r>
              <a:rPr lang="cs-CZ" sz="2400" dirty="0"/>
              <a:t> </a:t>
            </a:r>
            <a:r>
              <a:rPr lang="cs-CZ" sz="2400" dirty="0" err="1"/>
              <a:t>intrval</a:t>
            </a:r>
            <a:r>
              <a:rPr lang="cs-CZ" sz="2400" dirty="0"/>
              <a:t> </a:t>
            </a:r>
            <a:r>
              <a:rPr lang="cs-CZ" sz="2400" dirty="0" err="1"/>
              <a:t>does</a:t>
            </a:r>
            <a:r>
              <a:rPr lang="cs-CZ" sz="2400" dirty="0"/>
              <a:t> not hold (f. e. </a:t>
            </a:r>
            <a:r>
              <a:rPr lang="cs-CZ" sz="2400" dirty="0" err="1"/>
              <a:t>age</a:t>
            </a:r>
            <a:r>
              <a:rPr lang="cs-CZ" sz="2400" dirty="0"/>
              <a:t> 0, very </a:t>
            </a:r>
            <a:r>
              <a:rPr lang="cs-CZ" sz="2400" dirty="0" err="1"/>
              <a:t>high</a:t>
            </a:r>
            <a:r>
              <a:rPr lang="cs-CZ" sz="2400" dirty="0"/>
              <a:t> </a:t>
            </a:r>
            <a:r>
              <a:rPr lang="cs-CZ" sz="2400" dirty="0" err="1"/>
              <a:t>ages</a:t>
            </a:r>
            <a:r>
              <a:rPr lang="cs-CZ" sz="2400" dirty="0"/>
              <a:t>). </a:t>
            </a:r>
            <a:r>
              <a:rPr lang="cs-CZ" sz="2400" dirty="0" err="1"/>
              <a:t>Therefore</a:t>
            </a:r>
            <a:r>
              <a:rPr lang="cs-CZ" sz="2400" dirty="0"/>
              <a:t>, </a:t>
            </a:r>
            <a:r>
              <a:rPr lang="cs-CZ" sz="2400" dirty="0" err="1"/>
              <a:t>at</a:t>
            </a:r>
            <a:r>
              <a:rPr lang="cs-CZ" sz="2400" dirty="0"/>
              <a:t> these </a:t>
            </a:r>
            <a:r>
              <a:rPr lang="cs-CZ" sz="2400" dirty="0" err="1"/>
              <a:t>ages</a:t>
            </a:r>
            <a:r>
              <a:rPr lang="cs-CZ" sz="2400" dirty="0"/>
              <a:t> </a:t>
            </a: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consider</a:t>
            </a:r>
            <a:r>
              <a:rPr lang="cs-CZ" sz="2400" dirty="0"/>
              <a:t> non-uniformity by </a:t>
            </a:r>
            <a:r>
              <a:rPr lang="cs-CZ" sz="2400" dirty="0" err="1"/>
              <a:t>using</a:t>
            </a:r>
            <a:r>
              <a:rPr lang="cs-CZ" sz="2400" dirty="0"/>
              <a:t> </a:t>
            </a:r>
            <a:r>
              <a:rPr lang="cs-CZ" sz="2400" dirty="0" err="1"/>
              <a:t>adjusted</a:t>
            </a:r>
            <a:r>
              <a:rPr lang="cs-CZ" sz="2400" dirty="0"/>
              <a:t> </a:t>
            </a:r>
            <a:r>
              <a:rPr lang="cs-CZ" sz="2400" dirty="0" err="1"/>
              <a:t>formulas</a:t>
            </a:r>
            <a:r>
              <a:rPr lang="cs-CZ" sz="2400" dirty="0"/>
              <a:t> </a:t>
            </a:r>
            <a:r>
              <a:rPr lang="cs-CZ" sz="2400" dirty="0" err="1"/>
              <a:t>or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methods</a:t>
            </a:r>
            <a:r>
              <a:rPr lang="cs-CZ" sz="2400" dirty="0"/>
              <a:t> to </a:t>
            </a:r>
            <a:r>
              <a:rPr lang="cs-CZ" sz="2400" dirty="0" err="1"/>
              <a:t>estimate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intensity </a:t>
            </a:r>
            <a:r>
              <a:rPr lang="cs-CZ" sz="2400" dirty="0" err="1"/>
              <a:t>of</a:t>
            </a:r>
            <a:r>
              <a:rPr lang="cs-CZ" sz="2400" dirty="0"/>
              <a:t> mortality.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43F74-B8EC-B6C3-4B16-AFAFEBDCD971}"/>
              </a:ext>
            </a:extLst>
          </p:cNvPr>
          <p:cNvSpPr txBox="1"/>
          <p:nvPr/>
        </p:nvSpPr>
        <p:spPr>
          <a:xfrm>
            <a:off x="716437" y="3827487"/>
            <a:ext cx="861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–0,5D</a:t>
            </a:r>
            <a:r>
              <a:rPr lang="en-GB" sz="2000" b="1" baseline="-25000" dirty="0">
                <a:solidFill>
                  <a:srgbClr val="FF0000"/>
                </a:solidFill>
              </a:rPr>
              <a:t>x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→ average contribution to exposure of those who died in given one year age interval was 0,5, which is the implication of uniformity assumption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A6A27-2EBF-B0F3-14EF-ABF97824EB73}"/>
              </a:ext>
            </a:extLst>
          </p:cNvPr>
          <p:cNvSpPr txBox="1"/>
          <p:nvPr/>
        </p:nvSpPr>
        <p:spPr>
          <a:xfrm>
            <a:off x="8637828" y="6442973"/>
            <a:ext cx="126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Source: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[</a:t>
            </a:r>
            <a:r>
              <a:rPr lang="cs-CZ" dirty="0">
                <a:solidFill>
                  <a:srgbClr val="000000"/>
                </a:solidFill>
              </a:rPr>
              <a:t>2</a:t>
            </a:r>
            <a:r>
              <a:rPr lang="cs-CZ" b="0" i="0" dirty="0">
                <a:solidFill>
                  <a:srgbClr val="000000"/>
                </a:solidFill>
                <a:effectLst/>
              </a:rPr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15DB8A-0A9D-0AAD-4A16-A06499DBD479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probabilities of death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7ABAE-267C-CC6B-4ABC-58F78174E938}"/>
              </a:ext>
            </a:extLst>
          </p:cNvPr>
          <p:cNvSpPr/>
          <p:nvPr/>
        </p:nvSpPr>
        <p:spPr>
          <a:xfrm>
            <a:off x="216816" y="121605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5B6D7F-D5C2-B732-838F-F2BB8D2D4EEF}"/>
              </a:ext>
            </a:extLst>
          </p:cNvPr>
          <p:cNvSpPr/>
          <p:nvPr/>
        </p:nvSpPr>
        <p:spPr>
          <a:xfrm>
            <a:off x="216816" y="1216057"/>
            <a:ext cx="5858102" cy="1319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AE952-5D15-0088-338E-E554923902C1}"/>
              </a:ext>
            </a:extLst>
          </p:cNvPr>
          <p:cNvSpPr txBox="1"/>
          <p:nvPr/>
        </p:nvSpPr>
        <p:spPr>
          <a:xfrm>
            <a:off x="292231" y="1299556"/>
            <a:ext cx="48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q</a:t>
            </a:r>
            <a:r>
              <a:rPr lang="en-GB" sz="2800" b="1" baseline="-25000" dirty="0" err="1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en-US" sz="28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62C8B-DEA5-CBC0-357B-1AD547E0BCAC}"/>
              </a:ext>
            </a:extLst>
          </p:cNvPr>
          <p:cNvSpPr txBox="1"/>
          <p:nvPr/>
        </p:nvSpPr>
        <p:spPr>
          <a:xfrm>
            <a:off x="1447694" y="1378030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Indirect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E4FA2-B147-A600-7712-212D69F32666}"/>
              </a:ext>
            </a:extLst>
          </p:cNvPr>
          <p:cNvSpPr txBox="1"/>
          <p:nvPr/>
        </p:nvSpPr>
        <p:spPr>
          <a:xfrm>
            <a:off x="1447694" y="2044320"/>
            <a:ext cx="15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Direct method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EE663-01D6-2865-0C0E-A7711B00FE1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79865" y="1561166"/>
            <a:ext cx="667829" cy="15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13E2D7-0446-62BE-CF40-24B16B02579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79865" y="1561166"/>
            <a:ext cx="667829" cy="6678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BB1CA-DA47-40E5-4F8B-8CA313449ADE}"/>
              </a:ext>
            </a:extLst>
          </p:cNvPr>
          <p:cNvSpPr txBox="1"/>
          <p:nvPr/>
        </p:nvSpPr>
        <p:spPr>
          <a:xfrm>
            <a:off x="3990821" y="1378030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Linear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E8D37-DD4F-1EFB-7CD4-01C51DE895D1}"/>
              </a:ext>
            </a:extLst>
          </p:cNvPr>
          <p:cNvSpPr txBox="1"/>
          <p:nvPr/>
        </p:nvSpPr>
        <p:spPr>
          <a:xfrm>
            <a:off x="3990821" y="1747362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Exponential method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128C5-9461-A67D-F53F-93B5B3ED361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47775" y="1562696"/>
            <a:ext cx="84304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0761D6-5419-4D5A-9A9F-24D40180794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147775" y="1562696"/>
            <a:ext cx="843046" cy="3693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3117D-C71C-5C38-6AB7-52B97F875A6B}"/>
                  </a:ext>
                </a:extLst>
              </p:cNvPr>
              <p:cNvSpPr txBox="1"/>
              <p:nvPr/>
            </p:nvSpPr>
            <p:spPr>
              <a:xfrm>
                <a:off x="2118345" y="2963915"/>
                <a:ext cx="2321661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3117D-C71C-5C38-6AB7-52B97F875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45" y="2963915"/>
                <a:ext cx="2321661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00BF9-E7FD-9D82-F72E-874B392ABBDE}"/>
                  </a:ext>
                </a:extLst>
              </p:cNvPr>
              <p:cNvSpPr txBox="1"/>
              <p:nvPr/>
            </p:nvSpPr>
            <p:spPr>
              <a:xfrm>
                <a:off x="2818337" y="4322191"/>
                <a:ext cx="2592697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00BF9-E7FD-9D82-F72E-874B392A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37" y="4322191"/>
                <a:ext cx="2592697" cy="384657"/>
              </a:xfrm>
              <a:prstGeom prst="rect">
                <a:avLst/>
              </a:prstGeom>
              <a:blipFill>
                <a:blip r:embed="rId3"/>
                <a:stretch>
                  <a:fillRect l="-2347" t="-4762" r="-187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1C52852-83EB-1592-1A19-A1A878FBF443}"/>
              </a:ext>
            </a:extLst>
          </p:cNvPr>
          <p:cNvSpPr txBox="1"/>
          <p:nvPr/>
        </p:nvSpPr>
        <p:spPr>
          <a:xfrm>
            <a:off x="216816" y="3148495"/>
            <a:ext cx="1776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err="1"/>
              <a:t>Linear</a:t>
            </a:r>
            <a:r>
              <a:rPr lang="cs-CZ" sz="2000"/>
              <a:t> method</a:t>
            </a:r>
            <a:r>
              <a:rPr lang="cs-CZ" sz="2000" dirty="0"/>
              <a:t>: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B0FC3-46FB-BFAA-499F-214E3947AD90}"/>
              </a:ext>
            </a:extLst>
          </p:cNvPr>
          <p:cNvSpPr txBox="1"/>
          <p:nvPr/>
        </p:nvSpPr>
        <p:spPr>
          <a:xfrm>
            <a:off x="216816" y="4345350"/>
            <a:ext cx="2362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/>
              <a:t>Exponential method</a:t>
            </a:r>
            <a:r>
              <a:rPr lang="cs-CZ" sz="2000" dirty="0"/>
              <a:t>: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BAA78-3CDF-4DCC-A2E1-35B1472FA0CD}"/>
              </a:ext>
            </a:extLst>
          </p:cNvPr>
          <p:cNvSpPr txBox="1"/>
          <p:nvPr/>
        </p:nvSpPr>
        <p:spPr>
          <a:xfrm>
            <a:off x="241602" y="5068689"/>
            <a:ext cx="92854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/>
              <a:t>These two methods </a:t>
            </a:r>
            <a:r>
              <a:rPr lang="en-GB" sz="2000" dirty="0"/>
              <a:t>are based </a:t>
            </a:r>
            <a:r>
              <a:rPr lang="en-GB" sz="2000"/>
              <a:t>on different assumptions about the </a:t>
            </a:r>
            <a:r>
              <a:rPr lang="en-GB" sz="2000" dirty="0"/>
              <a:t>shape of survival curve over an </a:t>
            </a:r>
            <a:r>
              <a:rPr lang="en-GB" sz="2000"/>
              <a:t>age interval </a:t>
            </a: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/>
              <a:t>]. The </a:t>
            </a:r>
            <a:r>
              <a:rPr lang="en-GB" sz="2000" dirty="0"/>
              <a:t>expression for </a:t>
            </a:r>
            <a:r>
              <a:rPr lang="en-GB" sz="2000" b="1"/>
              <a:t>linear method </a:t>
            </a:r>
            <a:r>
              <a:rPr lang="en-GB" sz="2000"/>
              <a:t>assumes that </a:t>
            </a:r>
            <a:r>
              <a:rPr lang="en-GB" sz="2000" dirty="0"/>
              <a:t>l</a:t>
            </a:r>
            <a:r>
              <a:rPr lang="en-GB" sz="2000" baseline="-25000" dirty="0"/>
              <a:t>x</a:t>
            </a:r>
            <a:r>
              <a:rPr lang="en-GB" sz="2000" dirty="0"/>
              <a:t> (</a:t>
            </a:r>
            <a:r>
              <a:rPr lang="en-GB" sz="2000"/>
              <a:t>survivors at </a:t>
            </a:r>
            <a:r>
              <a:rPr lang="en-GB" sz="2000" dirty="0"/>
              <a:t>age x) is </a:t>
            </a:r>
            <a:r>
              <a:rPr lang="en-GB" sz="2000"/>
              <a:t>a straight </a:t>
            </a:r>
            <a:r>
              <a:rPr lang="en-GB" sz="2000" dirty="0"/>
              <a:t>line over a single </a:t>
            </a:r>
            <a:r>
              <a:rPr lang="en-GB" sz="2000"/>
              <a:t>age interval </a:t>
            </a: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/>
              <a:t>]. The </a:t>
            </a:r>
            <a:r>
              <a:rPr lang="en-GB" sz="2000" dirty="0"/>
              <a:t>expression </a:t>
            </a:r>
            <a:r>
              <a:rPr lang="en-GB" sz="2000"/>
              <a:t>for </a:t>
            </a:r>
            <a:r>
              <a:rPr lang="en-GB" sz="2000" b="1"/>
              <a:t>exponential method </a:t>
            </a:r>
            <a:r>
              <a:rPr lang="en-GB" sz="2000" dirty="0"/>
              <a:t>assumes</a:t>
            </a:r>
            <a:r>
              <a:rPr lang="en-GB" sz="2000"/>
              <a:t>, that </a:t>
            </a:r>
            <a:r>
              <a:rPr lang="en-GB" sz="2000" dirty="0"/>
              <a:t>l</a:t>
            </a:r>
            <a:r>
              <a:rPr lang="en-GB" sz="2000" baseline="-25000" dirty="0"/>
              <a:t>x</a:t>
            </a:r>
            <a:r>
              <a:rPr lang="en-GB" sz="2000" dirty="0"/>
              <a:t> is </a:t>
            </a:r>
            <a:r>
              <a:rPr lang="en-GB" sz="2000"/>
              <a:t>an exponential </a:t>
            </a:r>
            <a:r>
              <a:rPr lang="en-GB" sz="2000" dirty="0"/>
              <a:t>curve over an </a:t>
            </a:r>
            <a:r>
              <a:rPr lang="en-GB" sz="2000"/>
              <a:t>age interval</a:t>
            </a:r>
            <a:br>
              <a:rPr lang="en-GB" sz="2000" dirty="0"/>
            </a:br>
            <a:r>
              <a:rPr lang="en-GB" sz="2000" dirty="0"/>
              <a:t>(x, </a:t>
            </a:r>
            <a:r>
              <a:rPr lang="en-GB" sz="2000" dirty="0" err="1"/>
              <a:t>x+n</a:t>
            </a:r>
            <a:r>
              <a:rPr lang="en-GB" sz="2000" dirty="0"/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7EA86-6A83-39FF-A3BB-AA6213F16B54}"/>
              </a:ext>
            </a:extLst>
          </p:cNvPr>
          <p:cNvSpPr txBox="1"/>
          <p:nvPr/>
        </p:nvSpPr>
        <p:spPr>
          <a:xfrm>
            <a:off x="8637828" y="6442973"/>
            <a:ext cx="126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Source: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[6]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610A6-72B5-B1EA-CA8D-E30B5C4D31ED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876F6-2284-D453-6951-4B5FFF655E88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4D42B-A511-85FB-D030-F2DB5D4F8554}"/>
                  </a:ext>
                </a:extLst>
              </p:cNvPr>
              <p:cNvSpPr txBox="1"/>
              <p:nvPr/>
            </p:nvSpPr>
            <p:spPr>
              <a:xfrm>
                <a:off x="2861112" y="1054328"/>
                <a:ext cx="2570127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cs-CZ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4D42B-A511-85FB-D030-F2DB5D4F8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12" y="1054328"/>
                <a:ext cx="2570127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BE70ED7-80A6-2F4F-B220-4A5CF9508B95}"/>
              </a:ext>
            </a:extLst>
          </p:cNvPr>
          <p:cNvSpPr txBox="1"/>
          <p:nvPr/>
        </p:nvSpPr>
        <p:spPr>
          <a:xfrm>
            <a:off x="120875" y="1690794"/>
            <a:ext cx="115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For n = 1: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B26BE-1846-0D77-1876-C2EC8D3B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1" t="15431" r="19398" b="6797"/>
          <a:stretch/>
        </p:blipFill>
        <p:spPr>
          <a:xfrm>
            <a:off x="275753" y="2073046"/>
            <a:ext cx="6865925" cy="4513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CD0BF-8BED-6F01-AC57-DA9479857042}"/>
              </a:ext>
            </a:extLst>
          </p:cNvPr>
          <p:cNvSpPr txBox="1"/>
          <p:nvPr/>
        </p:nvSpPr>
        <p:spPr>
          <a:xfrm>
            <a:off x="3228757" y="5977996"/>
            <a:ext cx="339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Net probability </a:t>
            </a:r>
            <a:r>
              <a:rPr lang="en-GB" dirty="0">
                <a:solidFill>
                  <a:srgbClr val="FF0000"/>
                </a:solidFill>
              </a:rPr>
              <a:t>of dying (</a:t>
            </a:r>
            <a:r>
              <a:rPr lang="en-GB" dirty="0" err="1">
                <a:solidFill>
                  <a:srgbClr val="FF0000"/>
                </a:solidFill>
              </a:rPr>
              <a:t>Berkson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C3ABE6-A64F-2802-FC08-0A2DF4C6C504}"/>
              </a:ext>
            </a:extLst>
          </p:cNvPr>
          <p:cNvCxnSpPr>
            <a:cxnSpLocks/>
          </p:cNvCxnSpPr>
          <p:nvPr/>
        </p:nvCxnSpPr>
        <p:spPr>
          <a:xfrm flipH="1">
            <a:off x="2861112" y="6162662"/>
            <a:ext cx="3676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D72A21-E58E-1FAC-064E-50D5709925DC}"/>
              </a:ext>
            </a:extLst>
          </p:cNvPr>
          <p:cNvSpPr txBox="1"/>
          <p:nvPr/>
        </p:nvSpPr>
        <p:spPr>
          <a:xfrm>
            <a:off x="6992845" y="5316276"/>
            <a:ext cx="2733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Migration ~ Competing event, assuming no migration</a:t>
            </a:r>
            <a:r>
              <a:rPr lang="cs-CZ" sz="1600" i="1" dirty="0"/>
              <a:t>,</a:t>
            </a:r>
            <a:r>
              <a:rPr lang="en-GB" sz="1600" i="1" dirty="0"/>
              <a:t> the net probability equals to </a:t>
            </a:r>
            <a:r>
              <a:rPr lang="en-GB" sz="1600" b="1" i="1" dirty="0"/>
              <a:t>Deaths/Population at the beginning of the interval</a:t>
            </a:r>
            <a:endParaRPr lang="en-US" sz="16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08C81-18DB-FB16-0922-7B888BA50888}"/>
              </a:ext>
            </a:extLst>
          </p:cNvPr>
          <p:cNvSpPr txBox="1"/>
          <p:nvPr/>
        </p:nvSpPr>
        <p:spPr>
          <a:xfrm>
            <a:off x="7313721" y="1021682"/>
            <a:ext cx="25681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difference between m</a:t>
            </a:r>
            <a:r>
              <a:rPr lang="en-GB" baseline="-25000" dirty="0"/>
              <a:t>x</a:t>
            </a:r>
            <a:r>
              <a:rPr lang="en-GB" dirty="0"/>
              <a:t> and </a:t>
            </a:r>
            <a:r>
              <a:rPr lang="en-GB" dirty="0" err="1"/>
              <a:t>q</a:t>
            </a:r>
            <a:r>
              <a:rPr lang="en-GB" baseline="-25000" dirty="0" err="1"/>
              <a:t>x</a:t>
            </a:r>
            <a:r>
              <a:rPr lang="en-GB" dirty="0"/>
              <a:t> lies in denominator (–0,5D</a:t>
            </a:r>
            <a:r>
              <a:rPr lang="en-GB" baseline="-25000" dirty="0"/>
              <a:t>x</a:t>
            </a:r>
            <a:r>
              <a:rPr lang="en-GB" dirty="0"/>
              <a:t>). The presence of </a:t>
            </a:r>
            <a:r>
              <a:rPr lang="en-GB" i="1" dirty="0"/>
              <a:t>“–0,5Dx” </a:t>
            </a:r>
            <a:r>
              <a:rPr lang="en-GB" dirty="0"/>
              <a:t>in denominator of the fraction implies, that for age group (x, </a:t>
            </a:r>
            <a:r>
              <a:rPr lang="en-GB" dirty="0" err="1"/>
              <a:t>x+n</a:t>
            </a:r>
            <a:r>
              <a:rPr lang="en-GB" dirty="0"/>
              <a:t>] mortality rates shall be higher than probabilities of death (exception: age 0, extremely high ages).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360E3-9A32-3A8D-95C6-B2BC9BD37DC5}"/>
              </a:ext>
            </a:extLst>
          </p:cNvPr>
          <p:cNvSpPr/>
          <p:nvPr/>
        </p:nvSpPr>
        <p:spPr>
          <a:xfrm>
            <a:off x="2762655" y="2073046"/>
            <a:ext cx="2969801" cy="78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8476F8-0477-A5C9-3D7E-F6D7AF9FD228}"/>
              </a:ext>
            </a:extLst>
          </p:cNvPr>
          <p:cNvSpPr/>
          <p:nvPr/>
        </p:nvSpPr>
        <p:spPr>
          <a:xfrm>
            <a:off x="1060314" y="5836318"/>
            <a:ext cx="1770437" cy="78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3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5F5C9-25EB-B1AD-C75F-09DAA98F61CF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10CE-1559-C560-3286-6992EEC8F239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/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24253F-F26F-A52B-E2BC-FA3BD5C1A455}"/>
              </a:ext>
            </a:extLst>
          </p:cNvPr>
          <p:cNvSpPr txBox="1"/>
          <p:nvPr/>
        </p:nvSpPr>
        <p:spPr>
          <a:xfrm>
            <a:off x="120875" y="1848256"/>
            <a:ext cx="89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Relationship between </a:t>
            </a:r>
            <a:r>
              <a:rPr lang="en-GB" sz="2000" dirty="0" err="1"/>
              <a:t>q</a:t>
            </a:r>
            <a:r>
              <a:rPr lang="en-GB" sz="2000" baseline="-25000" dirty="0" err="1"/>
              <a:t>x</a:t>
            </a:r>
            <a:r>
              <a:rPr lang="en-GB" sz="2000" dirty="0"/>
              <a:t> and m</a:t>
            </a:r>
            <a:r>
              <a:rPr lang="en-GB" sz="2000" baseline="-25000" dirty="0"/>
              <a:t>x</a:t>
            </a:r>
            <a:r>
              <a:rPr lang="en-GB" sz="2000" dirty="0"/>
              <a:t> can be expressed thru other life table functions. Most directly thru l</a:t>
            </a:r>
            <a:r>
              <a:rPr lang="en-GB" sz="2000" baseline="-25000" dirty="0"/>
              <a:t>x</a:t>
            </a:r>
            <a:r>
              <a:rPr lang="en-GB" sz="2000" dirty="0"/>
              <a:t> (number of persons left alive at exact age x). It applies: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15AA4-4B79-4A5D-4DF0-5420EB60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34335" r="49339" b="42853"/>
          <a:stretch/>
        </p:blipFill>
        <p:spPr>
          <a:xfrm>
            <a:off x="236707" y="2562043"/>
            <a:ext cx="2785912" cy="1641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BD26F-7D68-AB04-C3BF-345DBD8F6424}"/>
              </a:ext>
            </a:extLst>
          </p:cNvPr>
          <p:cNvSpPr txBox="1"/>
          <p:nvPr/>
        </p:nvSpPr>
        <p:spPr>
          <a:xfrm>
            <a:off x="3307405" y="2556142"/>
            <a:ext cx="6361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difference between persons at exact ages x and </a:t>
            </a:r>
            <a:r>
              <a:rPr lang="en-GB" sz="1600" dirty="0" err="1"/>
              <a:t>x+n</a:t>
            </a:r>
            <a:r>
              <a:rPr lang="en-GB" sz="1600" dirty="0"/>
              <a:t> equals to number of deaths (in model, closed population, like LT)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90393-CB19-5DD5-B108-E03090BA7AD6}"/>
              </a:ext>
            </a:extLst>
          </p:cNvPr>
          <p:cNvSpPr txBox="1"/>
          <p:nvPr/>
        </p:nvSpPr>
        <p:spPr>
          <a:xfrm>
            <a:off x="3307405" y="3140917"/>
            <a:ext cx="6477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 consider l</a:t>
            </a:r>
            <a:r>
              <a:rPr lang="en-GB" sz="1600" baseline="-25000" dirty="0"/>
              <a:t>x</a:t>
            </a:r>
            <a:r>
              <a:rPr lang="en-GB" sz="1600" dirty="0"/>
              <a:t> is a discrete function. Integrating discrete functions can be understood as ∑ the elements within bounds, in this case (x, </a:t>
            </a:r>
            <a:r>
              <a:rPr lang="en-GB" sz="1600" dirty="0" err="1"/>
              <a:t>x+n</a:t>
            </a:r>
            <a:r>
              <a:rPr lang="en-GB" sz="1600" dirty="0"/>
              <a:t>]. We divide deaths by sum of persons in exacts ages in interval (x, </a:t>
            </a:r>
            <a:r>
              <a:rPr lang="en-GB" sz="1600" dirty="0" err="1"/>
              <a:t>x+n</a:t>
            </a:r>
            <a:r>
              <a:rPr lang="en-GB" sz="1600" dirty="0"/>
              <a:t>], which is our exposure.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281F8-8DE1-0885-E50F-41F78F0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55178" r="50222" b="27741"/>
          <a:stretch/>
        </p:blipFill>
        <p:spPr>
          <a:xfrm>
            <a:off x="0" y="4798724"/>
            <a:ext cx="3030850" cy="139356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C11F84-36D8-EF44-96E0-C690987B1E98}"/>
              </a:ext>
            </a:extLst>
          </p:cNvPr>
          <p:cNvCxnSpPr>
            <a:cxnSpLocks/>
          </p:cNvCxnSpPr>
          <p:nvPr/>
        </p:nvCxnSpPr>
        <p:spPr>
          <a:xfrm flipH="1">
            <a:off x="2861112" y="2730917"/>
            <a:ext cx="446293" cy="1176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2A21A4-1C4B-BF0A-842D-F1DA96CCF5CA}"/>
              </a:ext>
            </a:extLst>
          </p:cNvPr>
          <p:cNvCxnSpPr>
            <a:cxnSpLocks/>
          </p:cNvCxnSpPr>
          <p:nvPr/>
        </p:nvCxnSpPr>
        <p:spPr>
          <a:xfrm flipH="1">
            <a:off x="2861112" y="3307404"/>
            <a:ext cx="446293" cy="73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6C15DE-01C9-3E65-CC42-C8E30A250912}"/>
              </a:ext>
            </a:extLst>
          </p:cNvPr>
          <p:cNvSpPr txBox="1"/>
          <p:nvPr/>
        </p:nvSpPr>
        <p:spPr>
          <a:xfrm>
            <a:off x="3307405" y="5033843"/>
            <a:ext cx="3842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Numerator is same as above. The deaths are divided by persons in exact age x (beginning of the interval).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E29771-29CA-4D9A-C6C9-93F55CCF664A}"/>
              </a:ext>
            </a:extLst>
          </p:cNvPr>
          <p:cNvCxnSpPr>
            <a:cxnSpLocks/>
          </p:cNvCxnSpPr>
          <p:nvPr/>
        </p:nvCxnSpPr>
        <p:spPr>
          <a:xfrm flipH="1">
            <a:off x="2516957" y="5778631"/>
            <a:ext cx="7904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76F3C4-F642-EDA8-A58A-0CC4CB4F33BD}"/>
              </a:ext>
            </a:extLst>
          </p:cNvPr>
          <p:cNvSpPr txBox="1"/>
          <p:nvPr/>
        </p:nvSpPr>
        <p:spPr>
          <a:xfrm>
            <a:off x="7944467" y="5260152"/>
            <a:ext cx="196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So far, everything comes back to the very basic definition of rates and probabilities.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93D6F-C1F0-47CF-23E7-AD58F2064E2B}"/>
              </a:ext>
            </a:extLst>
          </p:cNvPr>
          <p:cNvSpPr txBox="1"/>
          <p:nvPr/>
        </p:nvSpPr>
        <p:spPr>
          <a:xfrm>
            <a:off x="0" y="6488668"/>
            <a:ext cx="126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Source: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[</a:t>
            </a:r>
            <a:r>
              <a:rPr lang="cs-CZ" dirty="0">
                <a:solidFill>
                  <a:srgbClr val="000000"/>
                </a:solidFill>
              </a:rPr>
              <a:t>7</a:t>
            </a:r>
            <a:r>
              <a:rPr lang="cs-CZ" b="0" i="0" dirty="0">
                <a:solidFill>
                  <a:srgbClr val="000000"/>
                </a:solidFill>
                <a:effectLst/>
              </a:rPr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0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5F5C9-25EB-B1AD-C75F-09DAA98F61CF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10CE-1559-C560-3286-6992EEC8F239}"/>
              </a:ext>
            </a:extLst>
          </p:cNvPr>
          <p:cNvSpPr txBox="1"/>
          <p:nvPr/>
        </p:nvSpPr>
        <p:spPr>
          <a:xfrm>
            <a:off x="120875" y="1021682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What </a:t>
            </a:r>
            <a:r>
              <a:rPr lang="en-GB" i="1" dirty="0"/>
              <a:t>is </a:t>
            </a:r>
            <a:r>
              <a:rPr lang="en-GB" i="1"/>
              <a:t>behind the </a:t>
            </a:r>
            <a:r>
              <a:rPr lang="en-GB" i="1" dirty="0"/>
              <a:t>formula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/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s-CZ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cs-C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cs-CZ" sz="24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sSub>
                                <m:sSubPr>
                                  <m:ctrlP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cs-CZ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41F49-F831-2DFD-DF46-626C3FAC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18" y="1193844"/>
                <a:ext cx="2790379" cy="3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D215AA4-4B79-4A5D-4DF0-5420EB60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34335" r="49339" b="42853"/>
          <a:stretch/>
        </p:blipFill>
        <p:spPr>
          <a:xfrm>
            <a:off x="236707" y="2562043"/>
            <a:ext cx="2785912" cy="1641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D281F8-8DE1-0885-E50F-41F78F0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2" t="55178" r="50222" b="27741"/>
          <a:stretch/>
        </p:blipFill>
        <p:spPr>
          <a:xfrm>
            <a:off x="0" y="4798724"/>
            <a:ext cx="3030850" cy="1393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6C35E-4169-5B86-F35B-22C3FA054F40}"/>
              </a:ext>
            </a:extLst>
          </p:cNvPr>
          <p:cNvSpPr txBox="1"/>
          <p:nvPr/>
        </p:nvSpPr>
        <p:spPr>
          <a:xfrm>
            <a:off x="120875" y="1792601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By the </a:t>
            </a:r>
            <a:r>
              <a:rPr lang="en-GB" sz="2000" dirty="0" err="1"/>
              <a:t>Gompertz</a:t>
            </a:r>
            <a:r>
              <a:rPr lang="en-GB" sz="2000" dirty="0"/>
              <a:t> law of mortality, it applies: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429973-39A0-91D4-9579-C59BD1DBBCB4}"/>
                  </a:ext>
                </a:extLst>
              </p:cNvPr>
              <p:cNvSpPr txBox="1"/>
              <p:nvPr/>
            </p:nvSpPr>
            <p:spPr>
              <a:xfrm>
                <a:off x="3177363" y="2250962"/>
                <a:ext cx="1298689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𝒃𝒙</m:t>
                          </m:r>
                        </m:sup>
                      </m:sSup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429973-39A0-91D4-9579-C59BD1DBB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63" y="2250962"/>
                <a:ext cx="1298689" cy="319446"/>
              </a:xfrm>
              <a:prstGeom prst="rect">
                <a:avLst/>
              </a:prstGeom>
              <a:blipFill>
                <a:blip r:embed="rId4"/>
                <a:stretch>
                  <a:fillRect l="-4225" t="-5660" r="-234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CE24C-1FB6-8DE3-FDDD-BEB00A28A26C}"/>
              </a:ext>
            </a:extLst>
          </p:cNvPr>
          <p:cNvSpPr txBox="1"/>
          <p:nvPr/>
        </p:nvSpPr>
        <p:spPr>
          <a:xfrm>
            <a:off x="120875" y="2232538"/>
            <a:ext cx="323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Substitute formulas below with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78CDC-073A-A615-C814-F2235D43346F}"/>
              </a:ext>
            </a:extLst>
          </p:cNvPr>
          <p:cNvSpPr txBox="1"/>
          <p:nvPr/>
        </p:nvSpPr>
        <p:spPr>
          <a:xfrm>
            <a:off x="5006661" y="2267643"/>
            <a:ext cx="97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Get this: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858AA-4E05-231C-5955-E749466F7E07}"/>
                  </a:ext>
                </a:extLst>
              </p:cNvPr>
              <p:cNvSpPr txBox="1"/>
              <p:nvPr/>
            </p:nvSpPr>
            <p:spPr>
              <a:xfrm>
                <a:off x="4880249" y="1845519"/>
                <a:ext cx="1231363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𝒃𝒙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858AA-4E05-231C-5955-E749466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249" y="1845519"/>
                <a:ext cx="1231363" cy="319446"/>
              </a:xfrm>
              <a:prstGeom prst="rect">
                <a:avLst/>
              </a:prstGeom>
              <a:blipFill>
                <a:blip r:embed="rId5"/>
                <a:stretch>
                  <a:fillRect l="-4950" t="-7692" r="-297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3560E9A-72F3-5FBC-BD2B-80C14AC2C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74" t="60194" r="55711" b="23202"/>
          <a:stretch/>
        </p:blipFill>
        <p:spPr>
          <a:xfrm>
            <a:off x="5955369" y="2485770"/>
            <a:ext cx="3666608" cy="10729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41CE60-BE5F-A4B6-8E5B-8928EBEDF7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96" t="52765" r="8969" b="34026"/>
          <a:stretch/>
        </p:blipFill>
        <p:spPr>
          <a:xfrm>
            <a:off x="5955369" y="3538263"/>
            <a:ext cx="3922741" cy="866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B98DA6-57D1-513E-A839-9C85C1E5F1C1}"/>
              </a:ext>
            </a:extLst>
          </p:cNvPr>
          <p:cNvSpPr txBox="1"/>
          <p:nvPr/>
        </p:nvSpPr>
        <p:spPr>
          <a:xfrm>
            <a:off x="5140023" y="4460044"/>
            <a:ext cx="39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 formula for </a:t>
            </a:r>
            <a:r>
              <a:rPr lang="en-GB" sz="2000" dirty="0" err="1"/>
              <a:t>q</a:t>
            </a:r>
            <a:r>
              <a:rPr lang="en-GB" sz="2000" baseline="-25000" dirty="0" err="1"/>
              <a:t>x</a:t>
            </a:r>
            <a:r>
              <a:rPr lang="en-GB" sz="2000" dirty="0"/>
              <a:t> put m</a:t>
            </a:r>
            <a:r>
              <a:rPr lang="en-GB" sz="2000" baseline="-25000" dirty="0"/>
              <a:t>x</a:t>
            </a:r>
            <a:r>
              <a:rPr lang="en-GB" sz="2000" dirty="0"/>
              <a:t> instead of b: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E437BA-27AE-0B15-4067-2339FB4782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63" t="51216" r="20647" b="42667"/>
          <a:stretch/>
        </p:blipFill>
        <p:spPr>
          <a:xfrm>
            <a:off x="5157176" y="5180959"/>
            <a:ext cx="3845422" cy="5804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50A689-DF75-9DEF-4792-3A5FC41E910C}"/>
              </a:ext>
            </a:extLst>
          </p:cNvPr>
          <p:cNvSpPr/>
          <p:nvPr/>
        </p:nvSpPr>
        <p:spPr>
          <a:xfrm>
            <a:off x="5140023" y="5180959"/>
            <a:ext cx="3982629" cy="673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45BE95-2AC2-1AB9-8E15-54976F4FCAAA}"/>
              </a:ext>
            </a:extLst>
          </p:cNvPr>
          <p:cNvSpPr/>
          <p:nvPr/>
        </p:nvSpPr>
        <p:spPr>
          <a:xfrm>
            <a:off x="2934920" y="1101143"/>
            <a:ext cx="2915785" cy="673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C0B6A-0076-5650-69DE-389C9C0CABFF}"/>
              </a:ext>
            </a:extLst>
          </p:cNvPr>
          <p:cNvSpPr txBox="1"/>
          <p:nvPr/>
        </p:nvSpPr>
        <p:spPr>
          <a:xfrm>
            <a:off x="0" y="6488668"/>
            <a:ext cx="126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Source: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[</a:t>
            </a:r>
            <a:r>
              <a:rPr lang="cs-CZ" dirty="0">
                <a:solidFill>
                  <a:srgbClr val="000000"/>
                </a:solidFill>
              </a:rPr>
              <a:t>7</a:t>
            </a:r>
            <a:r>
              <a:rPr lang="cs-CZ" b="0" i="0" dirty="0">
                <a:solidFill>
                  <a:srgbClr val="000000"/>
                </a:solidFill>
                <a:effectLst/>
              </a:rPr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B5E0B-9334-771A-4C60-7309A28266AB}"/>
              </a:ext>
            </a:extLst>
          </p:cNvPr>
          <p:cNvSpPr txBox="1"/>
          <p:nvPr/>
        </p:nvSpPr>
        <p:spPr>
          <a:xfrm>
            <a:off x="120875" y="436907"/>
            <a:ext cx="966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estimation of age specific probabilities of death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920E8-B618-095E-3E1A-DD9DF3744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8" t="15191" r="10832" b="5295"/>
          <a:stretch/>
        </p:blipFill>
        <p:spPr>
          <a:xfrm>
            <a:off x="218796" y="1313434"/>
            <a:ext cx="9468408" cy="5186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49F3DD-AE22-27C4-046F-B272EFFAEE39}"/>
              </a:ext>
            </a:extLst>
          </p:cNvPr>
          <p:cNvSpPr/>
          <p:nvPr/>
        </p:nvSpPr>
        <p:spPr>
          <a:xfrm>
            <a:off x="7249214" y="3293707"/>
            <a:ext cx="659876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AEE5D-4578-760E-537B-5F13595B5EE5}"/>
              </a:ext>
            </a:extLst>
          </p:cNvPr>
          <p:cNvSpPr/>
          <p:nvPr/>
        </p:nvSpPr>
        <p:spPr>
          <a:xfrm>
            <a:off x="3668600" y="4313372"/>
            <a:ext cx="903400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A77D3-FFCA-401C-1486-4711D52DA6FF}"/>
              </a:ext>
            </a:extLst>
          </p:cNvPr>
          <p:cNvSpPr/>
          <p:nvPr/>
        </p:nvSpPr>
        <p:spPr>
          <a:xfrm>
            <a:off x="4867378" y="4239529"/>
            <a:ext cx="628449" cy="71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08D93-FB69-5800-7F23-C601B9E04674}"/>
              </a:ext>
            </a:extLst>
          </p:cNvPr>
          <p:cNvCxnSpPr/>
          <p:nvPr/>
        </p:nvCxnSpPr>
        <p:spPr>
          <a:xfrm flipH="1" flipV="1">
            <a:off x="5316718" y="3176833"/>
            <a:ext cx="414779" cy="10626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6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BE278C-1C70-1856-4B41-0D72A0446120}"/>
              </a:ext>
            </a:extLst>
          </p:cNvPr>
          <p:cNvSpPr txBox="1"/>
          <p:nvPr/>
        </p:nvSpPr>
        <p:spPr>
          <a:xfrm>
            <a:off x="120875" y="436907"/>
            <a:ext cx="776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calculation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probabilities</a:t>
            </a:r>
            <a:r>
              <a:rPr lang="cs-CZ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92CAA-7EE6-F57B-7888-BF8BED684DAC}"/>
              </a:ext>
            </a:extLst>
          </p:cNvPr>
          <p:cNvSpPr txBox="1"/>
          <p:nvPr/>
        </p:nvSpPr>
        <p:spPr>
          <a:xfrm>
            <a:off x="120875" y="1376314"/>
            <a:ext cx="92870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Calculate age specific probabilities of death for </a:t>
            </a:r>
            <a:r>
              <a:rPr lang="en-GB" sz="2000" b="1" dirty="0"/>
              <a:t>French females in 2015, single ages</a:t>
            </a:r>
            <a:r>
              <a:rPr lang="en-GB" sz="2000" dirty="0"/>
              <a:t>. Apply linear as well as exponential method. Plot the results. Discuss the differences in estimated rates and probabilities</a:t>
            </a:r>
            <a:r>
              <a:rPr lang="cs-CZ" sz="2000" dirty="0"/>
              <a:t> and </a:t>
            </a:r>
            <a:r>
              <a:rPr lang="cs-CZ" sz="2000" dirty="0" err="1"/>
              <a:t>general</a:t>
            </a:r>
            <a:r>
              <a:rPr lang="cs-CZ" sz="2000" dirty="0"/>
              <a:t> </a:t>
            </a:r>
            <a:r>
              <a:rPr lang="cs-CZ" sz="2000" dirty="0" err="1"/>
              <a:t>shape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„mortality </a:t>
            </a:r>
            <a:r>
              <a:rPr lang="cs-CZ" sz="2000" dirty="0" err="1"/>
              <a:t>curves</a:t>
            </a:r>
            <a:r>
              <a:rPr lang="cs-CZ" sz="2000" dirty="0"/>
              <a:t>“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Data source: Human Mortality Database (</a:t>
            </a:r>
            <a:r>
              <a:rPr lang="en-GB" sz="2000" b="1" dirty="0">
                <a:solidFill>
                  <a:srgbClr val="C00000"/>
                </a:solidFill>
              </a:rPr>
              <a:t>Registration is needed</a:t>
            </a:r>
            <a:r>
              <a:rPr lang="en-GB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80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117B38-E655-DF74-0FB1-447EDE74B119}"/>
              </a:ext>
            </a:extLst>
          </p:cNvPr>
          <p:cNvSpPr txBox="1"/>
          <p:nvPr/>
        </p:nvSpPr>
        <p:spPr>
          <a:xfrm>
            <a:off x="120875" y="436907"/>
            <a:ext cx="150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err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18916-7C62-95FF-52AA-17343212581E}"/>
              </a:ext>
            </a:extLst>
          </p:cNvPr>
          <p:cNvSpPr txBox="1"/>
          <p:nvPr/>
        </p:nvSpPr>
        <p:spPr>
          <a:xfrm>
            <a:off x="120875" y="946267"/>
            <a:ext cx="913457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[0] </a:t>
            </a:r>
            <a:r>
              <a:rPr lang="cs-CZ" dirty="0" err="1"/>
              <a:t>Slides</a:t>
            </a:r>
            <a:r>
              <a:rPr lang="cs-CZ" dirty="0"/>
              <a:t> </a:t>
            </a:r>
            <a:r>
              <a:rPr lang="cs-CZ" dirty="0" err="1"/>
              <a:t>provided</a:t>
            </a:r>
            <a:r>
              <a:rPr lang="cs-CZ" dirty="0"/>
              <a:t> by dr. </a:t>
            </a:r>
            <a:r>
              <a:rPr lang="cs-CZ" dirty="0" err="1"/>
              <a:t>Burcin</a:t>
            </a:r>
            <a:endParaRPr lang="cs-CZ" dirty="0"/>
          </a:p>
          <a:p>
            <a:r>
              <a:rPr lang="cs-CZ" b="1" dirty="0"/>
              <a:t>[2]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CASELLI,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Graziella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VALLIN, Jacques; WUNSCH, Guillaume. </a:t>
            </a:r>
            <a:r>
              <a:rPr lang="en-US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Demography: Analysis and Synthesis, Four Volume Set: A Treatise in Population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Elsevier, 2005.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Part II, </a:t>
            </a:r>
            <a:r>
              <a:rPr lang="cs-CZ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Chapter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8. </a:t>
            </a:r>
            <a:r>
              <a:rPr lang="cs-CZ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Pages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79–86.</a:t>
            </a:r>
          </a:p>
          <a:p>
            <a:r>
              <a:rPr lang="cs-CZ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TESÁRKOVÁ,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Klára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Hulíková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KURTINOVÁ, Olga. </a:t>
            </a:r>
            <a:r>
              <a:rPr lang="en-US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Lexis in Demography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Springer International Publishing, 2018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cs-CZ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Pages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11–14 &amp; 46–48. </a:t>
            </a:r>
            <a:r>
              <a:rPr lang="cs-CZ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online per CKIS.</a:t>
            </a:r>
          </a:p>
          <a:p>
            <a:r>
              <a:rPr lang="cs-CZ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cs-CZ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Methods</a:t>
            </a:r>
            <a:r>
              <a:rPr lang="cs-CZ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cs-CZ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cs-CZ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Human Mortality Database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University of California, Berkeley (USA), and Max Planck Institute for Demographic Research (Germany). Available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online: </a:t>
            </a:r>
            <a:r>
              <a:rPr lang="cs-CZ" b="0" i="0" dirty="0">
                <a:solidFill>
                  <a:srgbClr val="000000"/>
                </a:solidFill>
                <a:effectLst/>
                <a:hlinkClick r:id="rId2"/>
              </a:rPr>
              <a:t>https://www.mortality.org/</a:t>
            </a:r>
            <a:r>
              <a:rPr lang="cs-CZ" b="0" i="0" dirty="0" err="1">
                <a:solidFill>
                  <a:srgbClr val="000000"/>
                </a:solidFill>
                <a:effectLst/>
                <a:hlinkClick r:id="rId2"/>
              </a:rPr>
              <a:t>File</a:t>
            </a:r>
            <a:r>
              <a:rPr lang="cs-CZ" b="0" i="0" dirty="0">
                <a:solidFill>
                  <a:srgbClr val="000000"/>
                </a:solidFill>
                <a:effectLst/>
                <a:hlinkClick r:id="rId2"/>
              </a:rPr>
              <a:t>/</a:t>
            </a:r>
            <a:r>
              <a:rPr lang="cs-CZ" b="0" i="0" dirty="0" err="1">
                <a:solidFill>
                  <a:srgbClr val="000000"/>
                </a:solidFill>
                <a:effectLst/>
                <a:hlinkClick r:id="rId2"/>
              </a:rPr>
              <a:t>GetDocument</a:t>
            </a:r>
            <a:r>
              <a:rPr lang="cs-CZ" b="0" i="0" dirty="0">
                <a:solidFill>
                  <a:srgbClr val="000000"/>
                </a:solidFill>
                <a:effectLst/>
                <a:hlinkClick r:id="rId2"/>
              </a:rPr>
              <a:t>/Public/</a:t>
            </a:r>
            <a:r>
              <a:rPr lang="cs-CZ" b="0" i="0" dirty="0" err="1">
                <a:solidFill>
                  <a:srgbClr val="000000"/>
                </a:solidFill>
                <a:effectLst/>
                <a:hlinkClick r:id="rId2"/>
              </a:rPr>
              <a:t>Docs</a:t>
            </a:r>
            <a:r>
              <a:rPr lang="cs-CZ" b="0" i="0" dirty="0">
                <a:solidFill>
                  <a:srgbClr val="000000"/>
                </a:solidFill>
                <a:effectLst/>
                <a:hlinkClick r:id="rId2"/>
              </a:rPr>
              <a:t>/MethodsProtocolV6.pdf</a:t>
            </a:r>
            <a:r>
              <a:rPr lang="cs-CZ" b="0" i="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</a:rPr>
              <a:t>[5]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SWANSON D. A., SIEGEL J. S. The methods and materials of demography. Elsevier. San Diego. 2004. ISBN: 0-12-641955-8. Available online per CKIS or at </a:t>
            </a:r>
            <a:r>
              <a:rPr lang="cs-CZ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https://demographybook.weebly.com/</a:t>
            </a:r>
            <a:r>
              <a:rPr lang="cs-CZ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uploads</a:t>
            </a:r>
            <a:r>
              <a:rPr lang="cs-CZ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/2/7/2/5/27251849/david_a._swanson_jacob_s._siegel_the_methods_and_materials_of_demography_second_edition__2004.pdf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cs-CZ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Pages</a:t>
            </a:r>
            <a:r>
              <a:rPr lang="cs-CZ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265–340.</a:t>
            </a:r>
          </a:p>
          <a:p>
            <a:r>
              <a:rPr lang="cs-CZ" b="1" dirty="0"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Fergany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N. (1971). On the Human Survivorship Function and Life Table Construction. </a:t>
            </a:r>
            <a:r>
              <a:rPr lang="en-US" b="0" i="1" dirty="0">
                <a:solidFill>
                  <a:srgbClr val="000000"/>
                </a:solidFill>
                <a:effectLst/>
              </a:rPr>
              <a:t>Demography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</a:rPr>
              <a:t>8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(3), 331–334. 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https://doi.org/10.2307/2060621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cs-CZ" b="0" i="0" dirty="0" err="1">
                <a:solidFill>
                  <a:srgbClr val="000000"/>
                </a:solidFill>
                <a:cs typeface="Times New Roman" panose="02020603050405020304" pitchFamily="18" charset="0"/>
              </a:rPr>
              <a:t>Available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</a:rPr>
              <a:t> online: 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https://www.jstor.org/</a:t>
            </a:r>
            <a:r>
              <a:rPr lang="cs-CZ" b="0" i="0" dirty="0" err="1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stable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/</a:t>
            </a:r>
            <a:r>
              <a:rPr lang="cs-CZ" b="0" i="0" dirty="0" err="1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pdf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/2060621.pdf?refreqid=excelsior%3Ada90c51056d89db94ef8d79f5eaf46fd&amp;ab_segments=&amp;</a:t>
            </a:r>
            <a:r>
              <a:rPr lang="cs-CZ" b="0" i="0" dirty="0" err="1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origin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  <a:hlinkClick r:id="rId5"/>
              </a:rPr>
              <a:t>=</a:t>
            </a:r>
            <a:r>
              <a:rPr lang="cs-CZ" b="0" i="0" dirty="0">
                <a:solidFill>
                  <a:srgbClr val="000000"/>
                </a:solidFill>
                <a:cs typeface="Times New Roman" panose="02020603050405020304" pitchFamily="18" charset="0"/>
              </a:rPr>
              <a:t>.  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s-CZ" b="1" i="0" dirty="0">
                <a:solidFill>
                  <a:srgbClr val="000000"/>
                </a:solidFill>
                <a:effectLst/>
              </a:rPr>
              <a:t>[7] </a:t>
            </a:r>
            <a:r>
              <a:rPr lang="en-US" b="0" i="0" dirty="0">
                <a:solidFill>
                  <a:srgbClr val="212121"/>
                </a:solidFill>
                <a:effectLst/>
              </a:rPr>
              <a:t>Reed LJ, Merrell M. A short method for constructing an abridged life table. 1939. Am J Epidemiol. 1995 Jun 1;141(11):993-1022; discussion 991-2. </a:t>
            </a:r>
            <a:r>
              <a:rPr lang="en-US" b="0" i="0" dirty="0" err="1">
                <a:solidFill>
                  <a:srgbClr val="212121"/>
                </a:solidFill>
                <a:effectLst/>
              </a:rPr>
              <a:t>doi</a:t>
            </a:r>
            <a:r>
              <a:rPr lang="en-US" b="0" i="0" dirty="0">
                <a:solidFill>
                  <a:srgbClr val="212121"/>
                </a:solidFill>
                <a:effectLst/>
              </a:rPr>
              <a:t>: 10.1007/978-3-642-81046-6_7. PMID: 7771448.</a:t>
            </a:r>
            <a:endParaRPr lang="cs-CZ" b="0" i="0" dirty="0">
              <a:solidFill>
                <a:srgbClr val="000000"/>
              </a:solidFill>
              <a:effectLst/>
            </a:endParaRPr>
          </a:p>
          <a:p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0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67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1698-C6ED-FFE4-4C17-668CB1F495E7}"/>
              </a:ext>
            </a:extLst>
          </p:cNvPr>
          <p:cNvSpPr txBox="1"/>
          <p:nvPr/>
        </p:nvSpPr>
        <p:spPr>
          <a:xfrm>
            <a:off x="418011" y="1332411"/>
            <a:ext cx="9039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Absolute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Components of population </a:t>
            </a:r>
            <a:r>
              <a:rPr lang="en-GB" sz="2400" dirty="0"/>
              <a:t>change </a:t>
            </a:r>
            <a:r>
              <a:rPr lang="en-GB" sz="2400"/>
              <a:t>(P</a:t>
            </a:r>
            <a:r>
              <a:rPr lang="en-GB" sz="2400" baseline="-25000"/>
              <a:t>t+</a:t>
            </a:r>
            <a:r>
              <a:rPr lang="en-GB" sz="2400" baseline="-25000" dirty="0"/>
              <a:t>1 </a:t>
            </a:r>
            <a:r>
              <a:rPr lang="en-GB" sz="2400"/>
              <a:t>= P</a:t>
            </a:r>
            <a:r>
              <a:rPr lang="en-GB" sz="2400" baseline="-25000"/>
              <a:t>t </a:t>
            </a:r>
            <a:r>
              <a:rPr lang="en-GB" sz="2400"/>
              <a:t>+ N</a:t>
            </a:r>
            <a:r>
              <a:rPr lang="en-GB" sz="2400" baseline="-25000"/>
              <a:t>t </a:t>
            </a:r>
            <a:r>
              <a:rPr lang="en-GB" sz="2400"/>
              <a:t>– D</a:t>
            </a:r>
            <a:r>
              <a:rPr lang="en-GB" sz="2400" baseline="-25000"/>
              <a:t>t </a:t>
            </a:r>
            <a:r>
              <a:rPr lang="en-GB" sz="2400"/>
              <a:t>+ I</a:t>
            </a:r>
            <a:r>
              <a:rPr lang="en-GB" sz="2400" baseline="-25000"/>
              <a:t>t  </a:t>
            </a:r>
            <a:r>
              <a:rPr lang="en-GB" sz="2400"/>
              <a:t>– E</a:t>
            </a:r>
            <a:r>
              <a:rPr lang="en-GB" sz="2400" baseline="-25000"/>
              <a:t>t</a:t>
            </a:r>
            <a:r>
              <a:rPr lang="en-GB" sz="2400"/>
              <a:t>)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Relative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Relative </a:t>
            </a:r>
            <a:r>
              <a:rPr lang="en-GB" sz="2400" dirty="0"/>
              <a:t>frequencies</a:t>
            </a:r>
            <a:r>
              <a:rPr lang="en-GB" sz="2400"/>
              <a:t>, proportions (extensive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accent2">
                    <a:lumMod val="75000"/>
                  </a:schemeClr>
                </a:solidFill>
              </a:rPr>
              <a:t>Rates and probabilities (intensive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>
                <a:solidFill>
                  <a:schemeClr val="accent6">
                    <a:lumMod val="50000"/>
                  </a:schemeClr>
                </a:solidFill>
              </a:rPr>
              <a:t>Ratios</a:t>
            </a:r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Indices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85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44B675-387A-E98D-72E2-F7CF1DD3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4" t="18913" r="51943" b="16968"/>
          <a:stretch/>
        </p:blipFill>
        <p:spPr>
          <a:xfrm>
            <a:off x="145330" y="2161848"/>
            <a:ext cx="4807670" cy="469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22EB2-212F-F807-2AD0-8B4C87FA3B1C}"/>
              </a:ext>
            </a:extLst>
          </p:cNvPr>
          <p:cNvSpPr txBox="1"/>
          <p:nvPr/>
        </p:nvSpPr>
        <p:spPr>
          <a:xfrm>
            <a:off x="582766" y="1761738"/>
            <a:ext cx="410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Age structure </a:t>
            </a:r>
            <a:r>
              <a:rPr lang="en-GB" sz="2000" i="1" dirty="0"/>
              <a:t>of </a:t>
            </a:r>
            <a:r>
              <a:rPr lang="en-GB" sz="2000" i="1"/>
              <a:t>Czechia at </a:t>
            </a:r>
            <a:r>
              <a:rPr lang="en-GB" sz="2000" i="1" dirty="0"/>
              <a:t>1. 1. 2021 </a:t>
            </a:r>
          </a:p>
        </p:txBody>
      </p:sp>
      <p:pic>
        <p:nvPicPr>
          <p:cNvPr id="1026" name="Picture 2" descr="Total fertility rate, 1950-2019">
            <a:extLst>
              <a:ext uri="{FF2B5EF4-FFF2-40B4-BE49-F238E27FC236}">
                <a16:creationId xmlns:a16="http://schemas.microsoft.com/office/drawing/2014/main" id="{0F678E1B-53C4-4441-62F9-08CF7669A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/>
          <a:stretch/>
        </p:blipFill>
        <p:spPr bwMode="auto">
          <a:xfrm>
            <a:off x="4992762" y="3902696"/>
            <a:ext cx="4898190" cy="29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67EB8-99AC-4967-8BC7-6DD5F21C53BB}"/>
              </a:ext>
            </a:extLst>
          </p:cNvPr>
          <p:cNvSpPr txBox="1"/>
          <p:nvPr/>
        </p:nvSpPr>
        <p:spPr>
          <a:xfrm>
            <a:off x="4913239" y="3194810"/>
            <a:ext cx="5017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/>
              <a:t>Total fertility rate </a:t>
            </a:r>
            <a:r>
              <a:rPr lang="en-GB" sz="2000" i="1" dirty="0"/>
              <a:t>(average number of children per woman), Czechia, 1950–2019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D3E9E-C537-428A-97A3-2A172B4C9531}"/>
              </a:ext>
            </a:extLst>
          </p:cNvPr>
          <p:cNvSpPr txBox="1"/>
          <p:nvPr/>
        </p:nvSpPr>
        <p:spPr>
          <a:xfrm>
            <a:off x="280181" y="436907"/>
            <a:ext cx="71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 – drawbacks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A3BCC-8641-5C2E-42DF-44F83D1AA6F5}"/>
              </a:ext>
            </a:extLst>
          </p:cNvPr>
          <p:cNvSpPr txBox="1"/>
          <p:nvPr/>
        </p:nvSpPr>
        <p:spPr>
          <a:xfrm>
            <a:off x="280181" y="1021682"/>
            <a:ext cx="879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Drawbacks examples: </a:t>
            </a:r>
            <a:r>
              <a:rPr lang="en-GB"/>
              <a:t>Analysing fertility with absolute </a:t>
            </a:r>
            <a:r>
              <a:rPr lang="en-GB" dirty="0"/>
              <a:t>numbers, sever covid </a:t>
            </a:r>
            <a:r>
              <a:rPr lang="en-GB"/>
              <a:t>and vaccination thru relative </a:t>
            </a:r>
            <a:r>
              <a:rPr lang="en-GB" dirty="0"/>
              <a:t>measures, age specific index </a:t>
            </a:r>
            <a:r>
              <a:rPr lang="en-GB"/>
              <a:t>of abortion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1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B98BD-43E2-1920-FA22-0A303B63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30755" r="27010" b="14431"/>
          <a:stretch/>
        </p:blipFill>
        <p:spPr>
          <a:xfrm>
            <a:off x="207390" y="2628953"/>
            <a:ext cx="4789064" cy="304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D4807-299F-75EC-2AC8-EE7CB5901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7" t="28944" r="23299" b="19675"/>
          <a:stretch/>
        </p:blipFill>
        <p:spPr>
          <a:xfrm>
            <a:off x="4996454" y="2628953"/>
            <a:ext cx="4861682" cy="300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73EB2-17D1-1589-E122-1FEDC3A71F2A}"/>
              </a:ext>
            </a:extLst>
          </p:cNvPr>
          <p:cNvSpPr txBox="1"/>
          <p:nvPr/>
        </p:nvSpPr>
        <p:spPr>
          <a:xfrm>
            <a:off x="5509084" y="2231122"/>
            <a:ext cx="406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Age </a:t>
            </a:r>
            <a:r>
              <a:rPr lang="en-GB" i="1"/>
              <a:t>specific abortion rates</a:t>
            </a:r>
            <a:r>
              <a:rPr lang="en-GB" i="1" dirty="0"/>
              <a:t>, Czechia, 2016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CF057-58FD-FB1A-826C-B3A2EEA375BA}"/>
              </a:ext>
            </a:extLst>
          </p:cNvPr>
          <p:cNvSpPr txBox="1"/>
          <p:nvPr/>
        </p:nvSpPr>
        <p:spPr>
          <a:xfrm>
            <a:off x="573275" y="2252788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Age specific index </a:t>
            </a:r>
            <a:r>
              <a:rPr lang="en-GB" i="1"/>
              <a:t>of abortion</a:t>
            </a:r>
            <a:r>
              <a:rPr lang="en-GB" i="1" dirty="0"/>
              <a:t>, Czechia, 2016 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4C996-BF29-622A-CD4A-B12DD438F5EE}"/>
              </a:ext>
            </a:extLst>
          </p:cNvPr>
          <p:cNvSpPr txBox="1"/>
          <p:nvPr/>
        </p:nvSpPr>
        <p:spPr>
          <a:xfrm>
            <a:off x="280181" y="436907"/>
            <a:ext cx="71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(I) – drawbacks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8DF21-86AD-DCA4-5AE2-A3767AD879E1}"/>
              </a:ext>
            </a:extLst>
          </p:cNvPr>
          <p:cNvSpPr txBox="1"/>
          <p:nvPr/>
        </p:nvSpPr>
        <p:spPr>
          <a:xfrm>
            <a:off x="280181" y="1021682"/>
            <a:ext cx="879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Drawbacks examples: </a:t>
            </a:r>
            <a:r>
              <a:rPr lang="en-GB"/>
              <a:t>Analysing fertility with absolute </a:t>
            </a:r>
            <a:r>
              <a:rPr lang="en-GB" dirty="0"/>
              <a:t>numbers, sever covid </a:t>
            </a:r>
            <a:r>
              <a:rPr lang="en-GB"/>
              <a:t>and vaccination thru relative </a:t>
            </a:r>
            <a:r>
              <a:rPr lang="en-GB" dirty="0"/>
              <a:t>measures, age specific index </a:t>
            </a:r>
            <a:r>
              <a:rPr lang="en-GB"/>
              <a:t>of abortion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7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78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</a:t>
            </a:r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59EBE-DAE9-7CD7-DEC4-F75972B47A48}"/>
              </a:ext>
            </a:extLst>
          </p:cNvPr>
          <p:cNvSpPr txBox="1"/>
          <p:nvPr/>
        </p:nvSpPr>
        <p:spPr>
          <a:xfrm>
            <a:off x="418011" y="1332411"/>
            <a:ext cx="9039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Crude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Crude death rate, crude birth rate…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General fertility rate…</a:t>
            </a:r>
            <a:endParaRPr lang="cs-CZ" sz="2400" dirty="0"/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Age specific death rate…</a:t>
            </a:r>
            <a:endParaRPr lang="cs-CZ" sz="2400" dirty="0"/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Differential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Age specific death rates by educational attainment, by parity…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Analytical (synthetic)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Total fertility rate, life expectancy…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Standardized, adjusted, corrected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Standardized death rate…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39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7A0D3-4625-232C-A093-2EF77724E1D1}"/>
              </a:ext>
            </a:extLst>
          </p:cNvPr>
          <p:cNvSpPr txBox="1"/>
          <p:nvPr/>
        </p:nvSpPr>
        <p:spPr>
          <a:xfrm>
            <a:off x="280182" y="436907"/>
            <a:ext cx="4890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 indicators (III)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6BDDF-ECCA-0A75-677E-35007B51EBAD}"/>
              </a:ext>
            </a:extLst>
          </p:cNvPr>
          <p:cNvSpPr txBox="1"/>
          <p:nvPr/>
        </p:nvSpPr>
        <p:spPr>
          <a:xfrm>
            <a:off x="418011" y="1332411"/>
            <a:ext cx="9039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Provisional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Final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Revised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Corrected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519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181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and probabilities 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06278-7D1A-FE8F-9E7E-65D370FB576E}"/>
              </a:ext>
            </a:extLst>
          </p:cNvPr>
          <p:cNvSpPr txBox="1"/>
          <p:nvPr/>
        </p:nvSpPr>
        <p:spPr>
          <a:xfrm>
            <a:off x="280182" y="1146848"/>
            <a:ext cx="759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= </a:t>
            </a:r>
            <a:r>
              <a:rPr lang="en-US" sz="2400" dirty="0"/>
              <a:t>Two major categories of measures</a:t>
            </a:r>
            <a:r>
              <a:rPr lang="en-GB" sz="2400" dirty="0"/>
              <a:t> used by demographers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246E-EEC4-2B0C-0C57-C3C84D6B72F5}"/>
                  </a:ext>
                </a:extLst>
              </p:cNvPr>
              <p:cNvSpPr txBox="1"/>
              <p:nvPr/>
            </p:nvSpPr>
            <p:spPr>
              <a:xfrm>
                <a:off x="2207345" y="1794052"/>
                <a:ext cx="5217582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𝒓𝒂𝒕𝒆𝒔</m:t>
                      </m:r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𝒐𝒄𝒄𝒖𝒓𝒆𝒏𝒄𝒆𝒔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𝒆𝒗𝒆𝒏𝒕𝒔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𝑬𝒙𝒑𝒐𝒔𝒖𝒓𝒆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9246E-EEC4-2B0C-0C57-C3C84D6B7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45" y="1794052"/>
                <a:ext cx="5217582" cy="636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B644E-20D5-469F-B32C-057C2046A9E2}"/>
                  </a:ext>
                </a:extLst>
              </p:cNvPr>
              <p:cNvSpPr txBox="1"/>
              <p:nvPr/>
            </p:nvSpPr>
            <p:spPr>
              <a:xfrm>
                <a:off x="664674" y="3320549"/>
                <a:ext cx="853259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𝒑𝒓𝒐𝒃𝒂𝒃𝒊𝒍𝒊𝒕𝒊𝒆𝒔</m:t>
                      </m:r>
                      <m:r>
                        <a:rPr lang="en-GB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𝒐𝒄𝒄𝒖𝒓𝒆𝒏𝒄𝒆𝒔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𝒆𝒗𝒆𝒏𝒕𝒔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𝑷𝒐𝒑𝒖𝒍𝒂𝒕𝒊𝒐𝒏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𝒓𝒊𝒔𝒌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𝒃𝒆𝒈𝒊𝒏𝒏𝒊𝒏𝒈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𝒊𝒏𝒕𝒆𝒓𝒗𝒂𝒍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B644E-20D5-469F-B32C-057C2046A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4" y="3320549"/>
                <a:ext cx="853259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04319A-AE24-2748-0126-F30489E4D89E}"/>
              </a:ext>
            </a:extLst>
          </p:cNvPr>
          <p:cNvSpPr txBox="1"/>
          <p:nvPr/>
        </p:nvSpPr>
        <p:spPr>
          <a:xfrm>
            <a:off x="435006" y="2549052"/>
            <a:ext cx="8762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Exposure ~ Average size of </a:t>
            </a:r>
            <a:r>
              <a:rPr lang="en-GB" i="1"/>
              <a:t>a population </a:t>
            </a:r>
            <a:r>
              <a:rPr lang="en-GB" i="1" dirty="0"/>
              <a:t>during a given period ~ Number of person years </a:t>
            </a:r>
            <a:r>
              <a:rPr lang="en-GB" i="1"/>
              <a:t>exposure to </a:t>
            </a:r>
            <a:r>
              <a:rPr lang="en-GB" i="1" dirty="0"/>
              <a:t>risk ~ </a:t>
            </a:r>
            <a:r>
              <a:rPr lang="en-GB" i="1"/>
              <a:t>Mid-year population at </a:t>
            </a:r>
            <a:r>
              <a:rPr lang="en-GB" i="1" dirty="0"/>
              <a:t>risk 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232C4-8BBB-6FDD-3796-BA8F1F5C295D}"/>
                  </a:ext>
                </a:extLst>
              </p:cNvPr>
              <p:cNvSpPr txBox="1"/>
              <p:nvPr/>
            </p:nvSpPr>
            <p:spPr>
              <a:xfrm>
                <a:off x="435006" y="4084801"/>
                <a:ext cx="8305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𝑃𝑜𝑝𝑢𝑙𝑎𝑡𝑖𝑜𝑛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𝑟𝑖𝑠𝑘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𝑏𝑒𝑔𝑖𝑛𝑛𝑖𝑛𝑔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𝑖𝑛𝑡𝑒𝑟𝑣𝑎𝑙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</a:rPr>
                  <a:t>~ Population on 1</a:t>
                </a:r>
                <a:r>
                  <a:rPr lang="en-US" i="1" baseline="30000">
                    <a:solidFill>
                      <a:schemeClr val="tx1"/>
                    </a:solidFill>
                  </a:rPr>
                  <a:t>st</a:t>
                </a:r>
                <a:r>
                  <a:rPr lang="en-US" i="1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of January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232C4-8BBB-6FDD-3796-BA8F1F5C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6" y="4084801"/>
                <a:ext cx="8305607" cy="369332"/>
              </a:xfrm>
              <a:prstGeom prst="rect">
                <a:avLst/>
              </a:prstGeom>
              <a:blipFill>
                <a:blip r:embed="rId4"/>
                <a:stretch>
                  <a:fillRect l="-22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0EAE3A-A236-6030-A58A-4E228FD85941}"/>
              </a:ext>
            </a:extLst>
          </p:cNvPr>
          <p:cNvSpPr txBox="1"/>
          <p:nvPr/>
        </p:nvSpPr>
        <p:spPr>
          <a:xfrm>
            <a:off x="435006" y="5015883"/>
            <a:ext cx="9019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Age specific mortality rate is denoted as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GB" sz="2000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or m</a:t>
            </a:r>
            <a:r>
              <a:rPr lang="en-GB" sz="2000" baseline="-250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 Age specific probability is denoted as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</a:rPr>
              <a:t>q</a:t>
            </a:r>
            <a:r>
              <a:rPr lang="en-GB" sz="2000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 From that, these measures are sometimes called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</a:rPr>
              <a:t>m-rates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</a:rPr>
              <a:t>q-rates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, even tough 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</a:rPr>
              <a:t>both of them are not rates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cs-CZ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Probabilities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are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sometimes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called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en-US" sz="1800" b="0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quotients 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cs-CZ" sz="2000" b="1" dirty="0"/>
              <a:t>[2]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Rates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are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central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death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2000" dirty="0" err="1">
                <a:solidFill>
                  <a:schemeClr val="bg1">
                    <a:lumMod val="50000"/>
                  </a:schemeClr>
                </a:solidFill>
              </a:rPr>
              <a:t>rates</a:t>
            </a:r>
            <a:r>
              <a:rPr lang="cs-CZ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C56C29-016A-621E-A6EF-D43DCC943F4F}"/>
                  </a:ext>
                </a:extLst>
              </p:cNvPr>
              <p:cNvSpPr txBox="1"/>
              <p:nvPr/>
            </p:nvSpPr>
            <p:spPr>
              <a:xfrm>
                <a:off x="8370053" y="186710"/>
                <a:ext cx="1414105" cy="500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𝑛𝑢𝑚𝑒𝑟𝑎𝑡𝑜𝑟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𝑑𝑒𝑛𝑜𝑚𝑖𝑛𝑎𝑡𝑜𝑟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C56C29-016A-621E-A6EF-D43DCC943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053" y="186710"/>
                <a:ext cx="1414105" cy="500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6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6B7FF-36D0-3FAE-2A38-C199792BF264}"/>
              </a:ext>
            </a:extLst>
          </p:cNvPr>
          <p:cNvSpPr txBox="1"/>
          <p:nvPr/>
        </p:nvSpPr>
        <p:spPr>
          <a:xfrm>
            <a:off x="280182" y="436907"/>
            <a:ext cx="479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  <a:r>
              <a:rPr lang="en-GB" sz="3200" b="1">
                <a:ln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mortality rates</a:t>
            </a:r>
            <a:endParaRPr lang="en-GB" sz="3200" b="1" dirty="0"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22A50-87DF-0D5D-CDDC-33B60081FA9E}"/>
              </a:ext>
            </a:extLst>
          </p:cNvPr>
          <p:cNvSpPr txBox="1"/>
          <p:nvPr/>
        </p:nvSpPr>
        <p:spPr>
          <a:xfrm>
            <a:off x="280182" y="1182231"/>
            <a:ext cx="8958086" cy="222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Events are either evitable </a:t>
            </a:r>
            <a:r>
              <a:rPr lang="en-GB" sz="2000" dirty="0"/>
              <a:t>(</a:t>
            </a:r>
            <a:r>
              <a:rPr lang="en-GB" sz="2000" b="1" dirty="0"/>
              <a:t>avoidable</a:t>
            </a:r>
            <a:r>
              <a:rPr lang="en-GB" sz="2000"/>
              <a:t>; birth </a:t>
            </a:r>
            <a:r>
              <a:rPr lang="en-GB" sz="2000" dirty="0"/>
              <a:t>of a child) </a:t>
            </a:r>
            <a:r>
              <a:rPr lang="en-GB" sz="2000"/>
              <a:t>or inevitable </a:t>
            </a:r>
            <a:r>
              <a:rPr lang="en-GB" sz="2000" dirty="0"/>
              <a:t>(</a:t>
            </a:r>
            <a:r>
              <a:rPr lang="en-GB" sz="2000" b="1" dirty="0"/>
              <a:t>unavoidable</a:t>
            </a:r>
            <a:r>
              <a:rPr lang="en-GB" sz="2000"/>
              <a:t>; death). Events </a:t>
            </a:r>
            <a:r>
              <a:rPr lang="en-GB" sz="2000" dirty="0"/>
              <a:t>can also </a:t>
            </a:r>
            <a:r>
              <a:rPr lang="en-GB" sz="2000"/>
              <a:t>be </a:t>
            </a:r>
            <a:r>
              <a:rPr lang="en-GB" sz="2000" b="1"/>
              <a:t>repeatable</a:t>
            </a:r>
            <a:r>
              <a:rPr lang="en-GB" sz="2000"/>
              <a:t> (birth </a:t>
            </a:r>
            <a:r>
              <a:rPr lang="en-GB" sz="2000" dirty="0"/>
              <a:t>of a child) </a:t>
            </a:r>
            <a:r>
              <a:rPr lang="en-GB" sz="2000"/>
              <a:t>or </a:t>
            </a:r>
            <a:r>
              <a:rPr lang="en-GB" sz="2000" b="1"/>
              <a:t>unrepeatable</a:t>
            </a:r>
            <a:r>
              <a:rPr lang="en-GB" sz="2000"/>
              <a:t> (death). These </a:t>
            </a:r>
            <a:r>
              <a:rPr lang="en-GB" sz="2000" dirty="0"/>
              <a:t>differences </a:t>
            </a:r>
            <a:r>
              <a:rPr lang="en-GB" sz="2000"/>
              <a:t>have implication for computations of rates and probabilities</a:t>
            </a:r>
            <a:r>
              <a:rPr lang="en-GB" sz="2000" dirty="0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/>
              <a:t>If the events </a:t>
            </a:r>
            <a:r>
              <a:rPr lang="en-GB" sz="2000" dirty="0"/>
              <a:t>are avoidable, </a:t>
            </a:r>
            <a:r>
              <a:rPr lang="en-GB" sz="2000"/>
              <a:t>we distinguish between</a:t>
            </a:r>
            <a:endParaRPr lang="en-GB" sz="2000" dirty="0"/>
          </a:p>
          <a:p>
            <a:pPr>
              <a:lnSpc>
                <a:spcPts val="2800"/>
              </a:lnSpc>
            </a:pPr>
            <a:r>
              <a:rPr lang="en-GB" sz="2000" dirty="0"/>
              <a:t>	</a:t>
            </a:r>
            <a:r>
              <a:rPr lang="en-GB" sz="2000"/>
              <a:t>	</a:t>
            </a:r>
            <a:r>
              <a:rPr lang="en-GB" sz="2000" b="1"/>
              <a:t>Rates of the first type </a:t>
            </a:r>
            <a:r>
              <a:rPr lang="en-GB" sz="2000"/>
              <a:t>(conditional rates</a:t>
            </a:r>
            <a:r>
              <a:rPr lang="en-GB" sz="2000" dirty="0"/>
              <a:t>, </a:t>
            </a:r>
            <a:r>
              <a:rPr lang="en-GB" sz="2000"/>
              <a:t>occurrence-exposure rates</a:t>
            </a:r>
            <a:r>
              <a:rPr lang="en-GB" sz="2000" dirty="0"/>
              <a:t>)</a:t>
            </a:r>
          </a:p>
          <a:p>
            <a:pPr>
              <a:lnSpc>
                <a:spcPts val="2800"/>
              </a:lnSpc>
            </a:pPr>
            <a:r>
              <a:rPr lang="en-GB" sz="2000" dirty="0"/>
              <a:t>	</a:t>
            </a:r>
            <a:r>
              <a:rPr lang="en-GB" sz="2000"/>
              <a:t>	</a:t>
            </a:r>
            <a:r>
              <a:rPr lang="en-GB" sz="2000" b="1"/>
              <a:t>Rates of the second type </a:t>
            </a:r>
            <a:r>
              <a:rPr lang="en-GB" sz="2000"/>
              <a:t>(unconditional rates</a:t>
            </a:r>
            <a:r>
              <a:rPr lang="en-GB" sz="2000" dirty="0"/>
              <a:t>, </a:t>
            </a:r>
            <a:r>
              <a:rPr lang="en-GB" sz="2000"/>
              <a:t>reduced rates</a:t>
            </a:r>
            <a:r>
              <a:rPr lang="cs-CZ" sz="2000" dirty="0"/>
              <a:t>, </a:t>
            </a:r>
            <a:r>
              <a:rPr lang="cs-CZ" sz="2000" dirty="0" err="1"/>
              <a:t>frequencies</a:t>
            </a:r>
            <a:r>
              <a:rPr lang="en-GB" sz="2000" dirty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B8B58A-9F41-00D1-10F0-8CCAC1FE564D}"/>
                  </a:ext>
                </a:extLst>
              </p:cNvPr>
              <p:cNvSpPr txBox="1"/>
              <p:nvPr/>
            </p:nvSpPr>
            <p:spPr>
              <a:xfrm>
                <a:off x="4303182" y="3926564"/>
                <a:ext cx="987193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B8B58A-9F41-00D1-10F0-8CCAC1FE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82" y="3926564"/>
                <a:ext cx="987193" cy="69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9F047-9DD1-9BC3-8EBA-F1E397455526}"/>
                  </a:ext>
                </a:extLst>
              </p:cNvPr>
              <p:cNvSpPr txBox="1"/>
              <p:nvPr/>
            </p:nvSpPr>
            <p:spPr>
              <a:xfrm>
                <a:off x="4303182" y="4856371"/>
                <a:ext cx="1343060" cy="740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49F047-9DD1-9BC3-8EBA-F1E39745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82" y="4856371"/>
                <a:ext cx="1343060" cy="740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F75BE56-F07B-C890-F65E-8A30E7517A56}"/>
              </a:ext>
            </a:extLst>
          </p:cNvPr>
          <p:cNvSpPr txBox="1"/>
          <p:nvPr/>
        </p:nvSpPr>
        <p:spPr>
          <a:xfrm>
            <a:off x="280182" y="4104092"/>
            <a:ext cx="385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</a:t>
            </a:r>
            <a:r>
              <a:rPr lang="en-GB"/>
              <a:t>specific unconditional fertility rate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4E789-CEF0-CE1D-4181-E0AD1F1C2537}"/>
              </a:ext>
            </a:extLst>
          </p:cNvPr>
          <p:cNvSpPr txBox="1"/>
          <p:nvPr/>
        </p:nvSpPr>
        <p:spPr>
          <a:xfrm>
            <a:off x="280182" y="5041742"/>
            <a:ext cx="361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</a:t>
            </a:r>
            <a:r>
              <a:rPr lang="en-GB"/>
              <a:t>specific conditional fertility rate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70EA0-554A-9B19-6390-2EFCE8A527F7}"/>
              </a:ext>
            </a:extLst>
          </p:cNvPr>
          <p:cNvSpPr txBox="1"/>
          <p:nvPr/>
        </p:nvSpPr>
        <p:spPr>
          <a:xfrm>
            <a:off x="6365291" y="4104092"/>
            <a:ext cx="2578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</a:t>
            </a:r>
            <a:r>
              <a:rPr lang="en-GB"/>
              <a:t>	birth </a:t>
            </a:r>
            <a:r>
              <a:rPr lang="en-GB" dirty="0"/>
              <a:t>order of a child</a:t>
            </a:r>
          </a:p>
          <a:p>
            <a:r>
              <a:rPr lang="en-GB" dirty="0"/>
              <a:t>F	female</a:t>
            </a:r>
          </a:p>
          <a:p>
            <a:r>
              <a:rPr lang="en-GB" dirty="0"/>
              <a:t>x	age</a:t>
            </a:r>
          </a:p>
          <a:p>
            <a:r>
              <a:rPr lang="en-GB" dirty="0"/>
              <a:t>N	number </a:t>
            </a:r>
            <a:r>
              <a:rPr lang="en-GB"/>
              <a:t>of birth</a:t>
            </a:r>
            <a:endParaRPr lang="en-GB" dirty="0"/>
          </a:p>
          <a:p>
            <a:r>
              <a:rPr lang="en-GB" dirty="0"/>
              <a:t>P</a:t>
            </a:r>
            <a:r>
              <a:rPr lang="en-GB"/>
              <a:t>	population </a:t>
            </a:r>
            <a:r>
              <a:rPr lang="en-GB" dirty="0"/>
              <a:t>exposure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4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2302</Words>
  <Application>Microsoft Office PowerPoint</Application>
  <PresentationFormat>A4 Paper (210x297 mm)</PresentationFormat>
  <Paragraphs>383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Ukolova Elizaveta</dc:creator>
  <cp:lastModifiedBy>Ukolova Elizaveta</cp:lastModifiedBy>
  <cp:revision>18</cp:revision>
  <dcterms:created xsi:type="dcterms:W3CDTF">2022-11-14T15:02:38Z</dcterms:created>
  <dcterms:modified xsi:type="dcterms:W3CDTF">2022-11-23T19:44:23Z</dcterms:modified>
</cp:coreProperties>
</file>